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Lst>
  <p:sldSz cx="18288000" cy="10287000"/>
  <p:notesSz cx="6858000" cy="9144000"/>
  <p:embeddedFontLst>
    <p:embeddedFont>
      <p:font typeface="Jua" panose="020B0604020202020204" charset="-127"/>
      <p:regular r:id="rId45"/>
    </p:embeddedFont>
    <p:embeddedFont>
      <p:font typeface="Baloo" panose="020B0604020202020204" charset="0"/>
      <p:regular r:id="rId46"/>
    </p:embeddedFont>
    <p:embeddedFont>
      <p:font typeface="Calibri" panose="020F0502020204030204" pitchFamily="34" charset="0"/>
      <p:regular r:id="rId47"/>
      <p:bold r:id="rId48"/>
      <p:italic r:id="rId49"/>
      <p:boldItalic r:id="rId50"/>
    </p:embeddedFont>
    <p:embeddedFont>
      <p:font typeface="Montserrat" panose="02000505000000020004" pitchFamily="2" charset="0"/>
      <p:regular r:id="rId51"/>
    </p:embeddedFont>
    <p:embeddedFont>
      <p:font typeface="Montserrat Extra-Bold" panose="020B0604020202020204" charset="0"/>
      <p:regular r:id="rId52"/>
    </p:embeddedFont>
    <p:embeddedFont>
      <p:font typeface="Montserrat Semi-Bold Bold" panose="020B0604020202020204" charset="0"/>
      <p:regular r:id="rId53"/>
    </p:embeddedFont>
    <p:embeddedFont>
      <p:font typeface="Nunito Bold" panose="020B0604020202020204" charset="0"/>
      <p:regular r:id="rId54"/>
    </p:embeddedFont>
    <p:embeddedFont>
      <p:font typeface="Nunito Bold Bold" panose="020B0604020202020204" charset="0"/>
      <p:regular r:id="rId5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771" autoAdjust="0"/>
    <p:restoredTop sz="94622" autoAdjust="0"/>
  </p:normalViewPr>
  <p:slideViewPr>
    <p:cSldViewPr>
      <p:cViewPr varScale="1">
        <p:scale>
          <a:sx n="51" d="100"/>
          <a:sy n="51" d="100"/>
        </p:scale>
        <p:origin x="1042"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8.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12/4/2022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12/4/2022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12/4/2022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12/4/2022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12/4/2022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12/4/2022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1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76.png"/><Relationship Id="rId5" Type="http://schemas.openxmlformats.org/officeDocument/2006/relationships/image" Target="../media/image75.svg"/><Relationship Id="rId4" Type="http://schemas.openxmlformats.org/officeDocument/2006/relationships/image" Target="../media/image74.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80.png"/><Relationship Id="rId3" Type="http://schemas.openxmlformats.org/officeDocument/2006/relationships/image" Target="../media/image38.svg"/><Relationship Id="rId7" Type="http://schemas.openxmlformats.org/officeDocument/2006/relationships/image" Target="../media/image66.svg"/><Relationship Id="rId12" Type="http://schemas.openxmlformats.org/officeDocument/2006/relationships/image" Target="../media/image79.png"/><Relationship Id="rId2" Type="http://schemas.openxmlformats.org/officeDocument/2006/relationships/image" Target="../media/image37.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78.svg"/><Relationship Id="rId5" Type="http://schemas.openxmlformats.org/officeDocument/2006/relationships/image" Target="../media/image19.svg"/><Relationship Id="rId10" Type="http://schemas.openxmlformats.org/officeDocument/2006/relationships/image" Target="../media/image77.png"/><Relationship Id="rId4" Type="http://schemas.openxmlformats.org/officeDocument/2006/relationships/image" Target="../media/image18.png"/><Relationship Id="rId9" Type="http://schemas.openxmlformats.org/officeDocument/2006/relationships/image" Target="../media/image51.svg"/></Relationships>
</file>

<file path=ppt/slides/_rels/slide18.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83.png"/><Relationship Id="rId5" Type="http://schemas.openxmlformats.org/officeDocument/2006/relationships/image" Target="../media/image82.sv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2.svg"/><Relationship Id="rId4" Type="http://schemas.openxmlformats.org/officeDocument/2006/relationships/image" Target="../media/image81.png"/></Relationships>
</file>

<file path=ppt/slides/_rels/slide2.xml.rels><?xml version="1.0" encoding="UTF-8" standalone="yes"?>
<Relationships xmlns="http://schemas.openxmlformats.org/package/2006/relationships"><Relationship Id="rId8" Type="http://schemas.openxmlformats.org/officeDocument/2006/relationships/image" Target="../media/image14.jpeg"/><Relationship Id="rId13" Type="http://schemas.openxmlformats.org/officeDocument/2006/relationships/image" Target="../media/image19.svg"/><Relationship Id="rId3" Type="http://schemas.openxmlformats.org/officeDocument/2006/relationships/image" Target="../media/image9.svg"/><Relationship Id="rId7" Type="http://schemas.openxmlformats.org/officeDocument/2006/relationships/image" Target="../media/image13.jpe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7.xml"/><Relationship Id="rId6" Type="http://schemas.openxmlformats.org/officeDocument/2006/relationships/image" Target="../media/image12.jpeg"/><Relationship Id="rId11" Type="http://schemas.openxmlformats.org/officeDocument/2006/relationships/image" Target="../media/image17.svg"/><Relationship Id="rId5" Type="http://schemas.openxmlformats.org/officeDocument/2006/relationships/image" Target="../media/image11.sv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jpeg"/><Relationship Id="rId14" Type="http://schemas.openxmlformats.org/officeDocument/2006/relationships/image" Target="../media/image20.jpeg"/></Relationships>
</file>

<file path=ppt/slides/_rels/slide20.xml.rels><?xml version="1.0" encoding="UTF-8" standalone="yes"?>
<Relationships xmlns="http://schemas.openxmlformats.org/package/2006/relationships"><Relationship Id="rId3" Type="http://schemas.openxmlformats.org/officeDocument/2006/relationships/image" Target="../media/image86.svg"/><Relationship Id="rId7" Type="http://schemas.openxmlformats.org/officeDocument/2006/relationships/image" Target="../media/image90.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89.png"/><Relationship Id="rId5" Type="http://schemas.openxmlformats.org/officeDocument/2006/relationships/image" Target="../media/image88.svg"/><Relationship Id="rId4" Type="http://schemas.openxmlformats.org/officeDocument/2006/relationships/image" Target="../media/image87.png"/></Relationships>
</file>

<file path=ppt/slides/_rels/slide21.xml.rels><?xml version="1.0" encoding="UTF-8" standalone="yes"?>
<Relationships xmlns="http://schemas.openxmlformats.org/package/2006/relationships"><Relationship Id="rId3" Type="http://schemas.openxmlformats.org/officeDocument/2006/relationships/image" Target="../media/image86.svg"/><Relationship Id="rId7" Type="http://schemas.openxmlformats.org/officeDocument/2006/relationships/image" Target="../media/image92.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1.png"/><Relationship Id="rId5" Type="http://schemas.openxmlformats.org/officeDocument/2006/relationships/image" Target="../media/image88.svg"/><Relationship Id="rId4" Type="http://schemas.openxmlformats.org/officeDocument/2006/relationships/image" Target="../media/image87.png"/></Relationships>
</file>

<file path=ppt/slides/_rels/slide22.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86.svg"/><Relationship Id="rId7" Type="http://schemas.openxmlformats.org/officeDocument/2006/relationships/image" Target="../media/image94.pn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3.png"/><Relationship Id="rId5" Type="http://schemas.openxmlformats.org/officeDocument/2006/relationships/image" Target="../media/image88.svg"/><Relationship Id="rId4" Type="http://schemas.openxmlformats.org/officeDocument/2006/relationships/image" Target="../media/image87.png"/></Relationships>
</file>

<file path=ppt/slides/_rels/slide2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6.png"/><Relationship Id="rId5" Type="http://schemas.openxmlformats.org/officeDocument/2006/relationships/image" Target="../media/image88.svg"/><Relationship Id="rId4" Type="http://schemas.openxmlformats.org/officeDocument/2006/relationships/image" Target="../media/image87.png"/></Relationships>
</file>

<file path=ppt/slides/_rels/slide2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7.png"/><Relationship Id="rId5" Type="http://schemas.openxmlformats.org/officeDocument/2006/relationships/image" Target="../media/image88.sv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98.png"/><Relationship Id="rId5" Type="http://schemas.openxmlformats.org/officeDocument/2006/relationships/image" Target="../media/image88.svg"/><Relationship Id="rId4" Type="http://schemas.openxmlformats.org/officeDocument/2006/relationships/image" Target="../media/image87.png"/></Relationships>
</file>

<file path=ppt/slides/_rels/slide26.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1.png"/><Relationship Id="rId5" Type="http://schemas.openxmlformats.org/officeDocument/2006/relationships/image" Target="../media/image75.svg"/><Relationship Id="rId4" Type="http://schemas.openxmlformats.org/officeDocument/2006/relationships/image" Target="../media/image74.png"/></Relationships>
</file>

<file path=ppt/slides/_rels/slide27.xml.rels><?xml version="1.0" encoding="UTF-8" standalone="yes"?>
<Relationships xmlns="http://schemas.openxmlformats.org/package/2006/relationships"><Relationship Id="rId3" Type="http://schemas.openxmlformats.org/officeDocument/2006/relationships/image" Target="../media/image100.svg"/><Relationship Id="rId7" Type="http://schemas.openxmlformats.org/officeDocument/2006/relationships/image" Target="../media/image103.pn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2.png"/><Relationship Id="rId5" Type="http://schemas.openxmlformats.org/officeDocument/2006/relationships/image" Target="../media/image75.svg"/><Relationship Id="rId4" Type="http://schemas.openxmlformats.org/officeDocument/2006/relationships/image" Target="../media/image74.png"/></Relationships>
</file>

<file path=ppt/slides/_rels/slide28.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75.sv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100.svg"/><Relationship Id="rId2" Type="http://schemas.openxmlformats.org/officeDocument/2006/relationships/image" Target="../media/image99.png"/><Relationship Id="rId1" Type="http://schemas.openxmlformats.org/officeDocument/2006/relationships/slideLayout" Target="../slideLayouts/slideLayout7.xml"/><Relationship Id="rId6" Type="http://schemas.openxmlformats.org/officeDocument/2006/relationships/image" Target="../media/image105.png"/><Relationship Id="rId5" Type="http://schemas.openxmlformats.org/officeDocument/2006/relationships/image" Target="../media/image75.svg"/><Relationship Id="rId4" Type="http://schemas.openxmlformats.org/officeDocument/2006/relationships/image" Target="../media/image74.png"/></Relationships>
</file>

<file path=ppt/slides/_rels/slide3.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svg"/><Relationship Id="rId7" Type="http://schemas.openxmlformats.org/officeDocument/2006/relationships/image" Target="../media/image2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sv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svg"/></Relationships>
</file>

<file path=ppt/slides/_rels/slide30.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108.png"/></Relationships>
</file>

<file path=ppt/slides/_rels/slide31.xml.rels><?xml version="1.0" encoding="UTF-8" standalone="yes"?>
<Relationships xmlns="http://schemas.openxmlformats.org/package/2006/relationships"><Relationship Id="rId3" Type="http://schemas.openxmlformats.org/officeDocument/2006/relationships/image" Target="../media/image107.sv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75.svg"/><Relationship Id="rId4" Type="http://schemas.openxmlformats.org/officeDocument/2006/relationships/image" Target="../media/image74.png"/></Relationships>
</file>

<file path=ppt/slides/_rels/slide32.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1.svg"/><Relationship Id="rId4" Type="http://schemas.openxmlformats.org/officeDocument/2006/relationships/image" Target="../media/image110.png"/></Relationships>
</file>

<file path=ppt/slides/_rels/slide34.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114.png"/><Relationship Id="rId5" Type="http://schemas.openxmlformats.org/officeDocument/2006/relationships/image" Target="../media/image111.svg"/><Relationship Id="rId4"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1.svg"/><Relationship Id="rId4" Type="http://schemas.openxmlformats.org/officeDocument/2006/relationships/image" Target="../media/image110.png"/></Relationships>
</file>

<file path=ppt/slides/_rels/slide36.xml.rels><?xml version="1.0" encoding="UTF-8" standalone="yes"?>
<Relationships xmlns="http://schemas.openxmlformats.org/package/2006/relationships"><Relationship Id="rId3" Type="http://schemas.openxmlformats.org/officeDocument/2006/relationships/image" Target="../media/image86.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1.svg"/><Relationship Id="rId4" Type="http://schemas.openxmlformats.org/officeDocument/2006/relationships/image" Target="../media/image110.png"/></Relationships>
</file>

<file path=ppt/slides/_rels/slide37.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86.svg"/><Relationship Id="rId7" Type="http://schemas.openxmlformats.org/officeDocument/2006/relationships/image" Target="../media/image118.svg"/><Relationship Id="rId2" Type="http://schemas.openxmlformats.org/officeDocument/2006/relationships/image" Target="../media/image85.png"/><Relationship Id="rId1" Type="http://schemas.openxmlformats.org/officeDocument/2006/relationships/slideLayout" Target="../slideLayouts/slideLayout7.xml"/><Relationship Id="rId6" Type="http://schemas.openxmlformats.org/officeDocument/2006/relationships/image" Target="../media/image117.png"/><Relationship Id="rId5" Type="http://schemas.openxmlformats.org/officeDocument/2006/relationships/image" Target="../media/image111.svg"/><Relationship Id="rId4" Type="http://schemas.openxmlformats.org/officeDocument/2006/relationships/image" Target="../media/image110.png"/></Relationships>
</file>

<file path=ppt/slides/_rels/slide38.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73.svg"/><Relationship Id="rId7" Type="http://schemas.openxmlformats.org/officeDocument/2006/relationships/image" Target="../media/image121.sv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82.svg"/><Relationship Id="rId4" Type="http://schemas.openxmlformats.org/officeDocument/2006/relationships/image" Target="../media/image81.png"/></Relationships>
</file>

<file path=ppt/slides/_rels/slide39.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73.svg"/><Relationship Id="rId7" Type="http://schemas.openxmlformats.org/officeDocument/2006/relationships/image" Target="../media/image124.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82.svg"/><Relationship Id="rId4" Type="http://schemas.openxmlformats.org/officeDocument/2006/relationships/image" Target="../media/image81.png"/></Relationships>
</file>

<file path=ppt/slides/_rels/slide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jpeg"/><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40.xml.rels><?xml version="1.0" encoding="UTF-8" standalone="yes"?>
<Relationships xmlns="http://schemas.openxmlformats.org/package/2006/relationships"><Relationship Id="rId8" Type="http://schemas.openxmlformats.org/officeDocument/2006/relationships/image" Target="../media/image128.png"/><Relationship Id="rId3" Type="http://schemas.openxmlformats.org/officeDocument/2006/relationships/image" Target="../media/image73.svg"/><Relationship Id="rId7" Type="http://schemas.openxmlformats.org/officeDocument/2006/relationships/image" Target="../media/image127.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126.png"/><Relationship Id="rId5" Type="http://schemas.openxmlformats.org/officeDocument/2006/relationships/image" Target="../media/image82.svg"/><Relationship Id="rId4" Type="http://schemas.openxmlformats.org/officeDocument/2006/relationships/image" Target="../media/image81.png"/></Relationships>
</file>

<file path=ppt/slides/_rels/slide41.xml.rels><?xml version="1.0" encoding="UTF-8" standalone="yes"?>
<Relationships xmlns="http://schemas.openxmlformats.org/package/2006/relationships"><Relationship Id="rId8" Type="http://schemas.openxmlformats.org/officeDocument/2006/relationships/image" Target="../media/image131.png"/><Relationship Id="rId13" Type="http://schemas.openxmlformats.org/officeDocument/2006/relationships/image" Target="../media/image17.svg"/><Relationship Id="rId3" Type="http://schemas.openxmlformats.org/officeDocument/2006/relationships/image" Target="../media/image73.svg"/><Relationship Id="rId7" Type="http://schemas.openxmlformats.org/officeDocument/2006/relationships/image" Target="../media/image130.png"/><Relationship Id="rId12" Type="http://schemas.openxmlformats.org/officeDocument/2006/relationships/image" Target="../media/image16.png"/><Relationship Id="rId2" Type="http://schemas.openxmlformats.org/officeDocument/2006/relationships/image" Target="../media/image72.png"/><Relationship Id="rId1" Type="http://schemas.openxmlformats.org/officeDocument/2006/relationships/slideLayout" Target="../slideLayouts/slideLayout7.xml"/><Relationship Id="rId6" Type="http://schemas.openxmlformats.org/officeDocument/2006/relationships/image" Target="../media/image129.png"/><Relationship Id="rId11" Type="http://schemas.openxmlformats.org/officeDocument/2006/relationships/image" Target="../media/image134.svg"/><Relationship Id="rId5" Type="http://schemas.openxmlformats.org/officeDocument/2006/relationships/image" Target="../media/image82.svg"/><Relationship Id="rId10" Type="http://schemas.openxmlformats.org/officeDocument/2006/relationships/image" Target="../media/image133.png"/><Relationship Id="rId4" Type="http://schemas.openxmlformats.org/officeDocument/2006/relationships/image" Target="../media/image81.png"/><Relationship Id="rId9" Type="http://schemas.openxmlformats.org/officeDocument/2006/relationships/image" Target="../media/image132.svg"/></Relationships>
</file>

<file path=ppt/slides/_rels/slide42.xml.rels><?xml version="1.0" encoding="UTF-8" standalone="yes"?>
<Relationships xmlns="http://schemas.openxmlformats.org/package/2006/relationships"><Relationship Id="rId8" Type="http://schemas.openxmlformats.org/officeDocument/2006/relationships/image" Target="../media/image137.png"/><Relationship Id="rId3" Type="http://schemas.openxmlformats.org/officeDocument/2006/relationships/image" Target="../media/image22.svg"/><Relationship Id="rId7" Type="http://schemas.openxmlformats.org/officeDocument/2006/relationships/image" Target="../media/image136.sv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135.png"/><Relationship Id="rId11" Type="http://schemas.openxmlformats.org/officeDocument/2006/relationships/image" Target="../media/image53.svg"/><Relationship Id="rId5" Type="http://schemas.openxmlformats.org/officeDocument/2006/relationships/image" Target="../media/image118.svg"/><Relationship Id="rId10" Type="http://schemas.openxmlformats.org/officeDocument/2006/relationships/image" Target="../media/image52.png"/><Relationship Id="rId4" Type="http://schemas.openxmlformats.org/officeDocument/2006/relationships/image" Target="../media/image117.png"/><Relationship Id="rId9" Type="http://schemas.openxmlformats.org/officeDocument/2006/relationships/image" Target="../media/image138.svg"/></Relationships>
</file>

<file path=ppt/slides/_rels/slide43.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svg"/><Relationship Id="rId5" Type="http://schemas.openxmlformats.org/officeDocument/2006/relationships/image" Target="../media/image142.png"/><Relationship Id="rId4" Type="http://schemas.openxmlformats.org/officeDocument/2006/relationships/image" Target="../media/image141.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24.svg"/><Relationship Id="rId7" Type="http://schemas.openxmlformats.org/officeDocument/2006/relationships/image" Target="../media/image38.svg"/><Relationship Id="rId12" Type="http://schemas.openxmlformats.org/officeDocument/2006/relationships/image" Target="../media/image43.jpeg"/><Relationship Id="rId2" Type="http://schemas.openxmlformats.org/officeDocument/2006/relationships/image" Target="../media/image23.png"/><Relationship Id="rId16" Type="http://schemas.openxmlformats.org/officeDocument/2006/relationships/image" Target="../media/image47.svg"/><Relationship Id="rId1" Type="http://schemas.openxmlformats.org/officeDocument/2006/relationships/slideLayout" Target="../slideLayouts/slideLayout7.xml"/><Relationship Id="rId6" Type="http://schemas.openxmlformats.org/officeDocument/2006/relationships/image" Target="../media/image37.png"/><Relationship Id="rId11" Type="http://schemas.openxmlformats.org/officeDocument/2006/relationships/image" Target="../media/image42.jpeg"/><Relationship Id="rId5" Type="http://schemas.openxmlformats.org/officeDocument/2006/relationships/image" Target="../media/image22.svg"/><Relationship Id="rId15" Type="http://schemas.openxmlformats.org/officeDocument/2006/relationships/image" Target="../media/image46.png"/><Relationship Id="rId10" Type="http://schemas.openxmlformats.org/officeDocument/2006/relationships/image" Target="../media/image41.jpeg"/><Relationship Id="rId4" Type="http://schemas.openxmlformats.org/officeDocument/2006/relationships/image" Target="../media/image21.png"/><Relationship Id="rId9" Type="http://schemas.openxmlformats.org/officeDocument/2006/relationships/image" Target="../media/image40.svg"/><Relationship Id="rId14" Type="http://schemas.openxmlformats.org/officeDocument/2006/relationships/image" Target="../media/image45.svg"/></Relationships>
</file>

<file path=ppt/slides/_rels/slide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17.svg"/><Relationship Id="rId7" Type="http://schemas.openxmlformats.org/officeDocument/2006/relationships/image" Target="../media/image51.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50.png"/><Relationship Id="rId11" Type="http://schemas.openxmlformats.org/officeDocument/2006/relationships/image" Target="../media/image55.svg"/><Relationship Id="rId5" Type="http://schemas.openxmlformats.org/officeDocument/2006/relationships/image" Target="../media/image49.sv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svg"/></Relationships>
</file>

<file path=ppt/slides/_rels/slide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svg"/><Relationship Id="rId7" Type="http://schemas.openxmlformats.org/officeDocument/2006/relationships/image" Target="../media/image61.svg"/><Relationship Id="rId2" Type="http://schemas.openxmlformats.org/officeDocument/2006/relationships/image" Target="../media/image56.png"/><Relationship Id="rId1" Type="http://schemas.openxmlformats.org/officeDocument/2006/relationships/slideLayout" Target="../slideLayouts/slideLayout7.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63.svg"/></Relationships>
</file>

<file path=ppt/slides/_rels/slide8.xml.rels><?xml version="1.0" encoding="UTF-8" standalone="yes"?>
<Relationships xmlns="http://schemas.openxmlformats.org/package/2006/relationships"><Relationship Id="rId8" Type="http://schemas.openxmlformats.org/officeDocument/2006/relationships/image" Target="../media/image68.svg"/><Relationship Id="rId3" Type="http://schemas.openxmlformats.org/officeDocument/2006/relationships/image" Target="../media/image65.png"/><Relationship Id="rId7" Type="http://schemas.openxmlformats.org/officeDocument/2006/relationships/image" Target="../media/image67.png"/><Relationship Id="rId2" Type="http://schemas.openxmlformats.org/officeDocument/2006/relationships/image" Target="../media/image64.jpe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66.svg"/></Relationships>
</file>

<file path=ppt/slides/_rels/slide9.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461" t="2154" r="26272" b="36756"/>
          <a:stretch>
            <a:fillRect/>
          </a:stretch>
        </p:blipFill>
        <p:spPr>
          <a:xfrm>
            <a:off x="0" y="0"/>
            <a:ext cx="18288000" cy="10287000"/>
          </a:xfrm>
          <a:prstGeom prst="rect">
            <a:avLst/>
          </a:prstGeom>
        </p:spPr>
      </p:pic>
      <p:pic>
        <p:nvPicPr>
          <p:cNvPr id="3" name="Picture 3"/>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29764" y="0"/>
            <a:ext cx="4401072" cy="3112758"/>
          </a:xfrm>
          <a:prstGeom prst="rect">
            <a:avLst/>
          </a:prstGeom>
        </p:spPr>
      </p:pic>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flipH="1" flipV="1">
            <a:off x="14119731" y="7123985"/>
            <a:ext cx="4401072" cy="3112758"/>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528872">
            <a:off x="15704480" y="2114271"/>
            <a:ext cx="709929" cy="1549449"/>
          </a:xfrm>
          <a:prstGeom prst="rect">
            <a:avLst/>
          </a:prstGeom>
        </p:spPr>
      </p:pic>
      <p:sp>
        <p:nvSpPr>
          <p:cNvPr id="6" name="TextBox 6"/>
          <p:cNvSpPr txBox="1"/>
          <p:nvPr/>
        </p:nvSpPr>
        <p:spPr>
          <a:xfrm>
            <a:off x="4505284" y="2100128"/>
            <a:ext cx="9231459" cy="3956173"/>
          </a:xfrm>
          <a:prstGeom prst="rect">
            <a:avLst/>
          </a:prstGeom>
        </p:spPr>
        <p:txBody>
          <a:bodyPr lIns="0" tIns="0" rIns="0" bIns="0" rtlCol="0" anchor="t">
            <a:spAutoFit/>
          </a:bodyPr>
          <a:lstStyle/>
          <a:p>
            <a:pPr algn="ctr">
              <a:lnSpc>
                <a:spcPts val="23247"/>
              </a:lnSpc>
            </a:pPr>
            <a:r>
              <a:rPr lang="en-US" sz="23247">
                <a:solidFill>
                  <a:srgbClr val="FFF9F9"/>
                </a:solidFill>
                <a:latin typeface="Jua"/>
              </a:rPr>
              <a:t>Coffee</a:t>
            </a:r>
          </a:p>
        </p:txBody>
      </p:sp>
      <p:pic>
        <p:nvPicPr>
          <p:cNvPr id="7" name="Picture 7"/>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696851" flipH="1">
            <a:off x="1824906" y="6424583"/>
            <a:ext cx="2114417" cy="2064074"/>
          </a:xfrm>
          <a:prstGeom prst="rect">
            <a:avLst/>
          </a:prstGeom>
        </p:spPr>
      </p:pic>
      <p:sp>
        <p:nvSpPr>
          <p:cNvPr id="8" name="TextBox 8"/>
          <p:cNvSpPr txBox="1"/>
          <p:nvPr/>
        </p:nvSpPr>
        <p:spPr>
          <a:xfrm>
            <a:off x="7036091" y="5062825"/>
            <a:ext cx="4304302" cy="2512435"/>
          </a:xfrm>
          <a:prstGeom prst="rect">
            <a:avLst/>
          </a:prstGeom>
        </p:spPr>
        <p:txBody>
          <a:bodyPr lIns="0" tIns="0" rIns="0" bIns="0" rtlCol="0" anchor="t">
            <a:spAutoFit/>
          </a:bodyPr>
          <a:lstStyle/>
          <a:p>
            <a:pPr algn="ctr">
              <a:lnSpc>
                <a:spcPts val="15315"/>
              </a:lnSpc>
            </a:pPr>
            <a:r>
              <a:rPr lang="en-US" sz="15315">
                <a:solidFill>
                  <a:srgbClr val="FFF9F9"/>
                </a:solidFill>
                <a:latin typeface="Jua"/>
              </a:rPr>
              <a:t>Shop</a:t>
            </a:r>
          </a:p>
        </p:txBody>
      </p:sp>
      <p:sp>
        <p:nvSpPr>
          <p:cNvPr id="9" name="TextBox 9"/>
          <p:cNvSpPr txBox="1"/>
          <p:nvPr/>
        </p:nvSpPr>
        <p:spPr>
          <a:xfrm>
            <a:off x="5517445" y="987448"/>
            <a:ext cx="7341593" cy="855658"/>
          </a:xfrm>
          <a:prstGeom prst="rect">
            <a:avLst/>
          </a:prstGeom>
        </p:spPr>
        <p:txBody>
          <a:bodyPr lIns="0" tIns="0" rIns="0" bIns="0" rtlCol="0" anchor="t">
            <a:spAutoFit/>
          </a:bodyPr>
          <a:lstStyle/>
          <a:p>
            <a:pPr algn="ctr">
              <a:lnSpc>
                <a:spcPts val="4600"/>
              </a:lnSpc>
            </a:pPr>
            <a:r>
              <a:rPr lang="en-US" sz="4600" spc="230">
                <a:solidFill>
                  <a:srgbClr val="FFF9F9"/>
                </a:solidFill>
                <a:latin typeface="Nunito Bold"/>
              </a:rPr>
              <a:t>NHÓM WINX XÊNH ĐỆP</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0A89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8777388" y="0"/>
            <a:ext cx="10145554" cy="10287000"/>
          </a:xfrm>
          <a:prstGeom prst="rect">
            <a:avLst/>
          </a:prstGeom>
        </p:spPr>
      </p:pic>
      <p:graphicFrame>
        <p:nvGraphicFramePr>
          <p:cNvPr id="3" name="Table 3"/>
          <p:cNvGraphicFramePr>
            <a:graphicFrameLocks noGrp="1"/>
          </p:cNvGraphicFramePr>
          <p:nvPr/>
        </p:nvGraphicFramePr>
        <p:xfrm>
          <a:off x="9885239" y="2105785"/>
          <a:ext cx="7929852" cy="7506508"/>
        </p:xfrm>
        <a:graphic>
          <a:graphicData uri="http://schemas.openxmlformats.org/drawingml/2006/table">
            <a:tbl>
              <a:tblPr/>
              <a:tblGrid>
                <a:gridCol w="2643284">
                  <a:extLst>
                    <a:ext uri="{9D8B030D-6E8A-4147-A177-3AD203B41FA5}">
                      <a16:colId xmlns:a16="http://schemas.microsoft.com/office/drawing/2014/main" val="20000"/>
                    </a:ext>
                  </a:extLst>
                </a:gridCol>
                <a:gridCol w="2643284">
                  <a:extLst>
                    <a:ext uri="{9D8B030D-6E8A-4147-A177-3AD203B41FA5}">
                      <a16:colId xmlns:a16="http://schemas.microsoft.com/office/drawing/2014/main" val="20001"/>
                    </a:ext>
                  </a:extLst>
                </a:gridCol>
                <a:gridCol w="2643284">
                  <a:extLst>
                    <a:ext uri="{9D8B030D-6E8A-4147-A177-3AD203B41FA5}">
                      <a16:colId xmlns:a16="http://schemas.microsoft.com/office/drawing/2014/main" val="20002"/>
                    </a:ext>
                  </a:extLst>
                </a:gridCol>
              </a:tblGrid>
              <a:tr h="1051226">
                <a:tc gridSpan="3">
                  <a:txBody>
                    <a:bodyPr/>
                    <a:lstStyle/>
                    <a:p>
                      <a:pPr algn="l">
                        <a:defRPr/>
                      </a:pPr>
                      <a:endParaRPr/>
                    </a:p>
                    <a:p>
                      <a:r>
                        <a:rPr lang="en-US"/>
                        <a:t>  VOUCHER</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endParaRPr/>
                    </a:p>
                    <a:p>
                      <a:r>
                        <a:rPr lang="en-US"/>
                        <a:t>  VOUCHER</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endParaRPr/>
                    </a:p>
                    <a:p>
                      <a:r>
                        <a:rPr lang="en-US"/>
                        <a:t>  VOUCHER</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9514">
                <a:tc gridSpan="3">
                  <a:txBody>
                    <a:bodyPr/>
                    <a:lstStyle/>
                    <a:p>
                      <a:pPr algn="l">
                        <a:defRPr/>
                      </a:pPr>
                      <a:endParaRPr/>
                    </a:p>
                    <a:p>
                      <a:r>
                        <a:rPr lang="en-US"/>
                        <a:t>  Lưu danh sách các voucher (mã</a:t>
                      </a:r>
                    </a:p>
                    <a:p>
                      <a:r>
                        <a:rPr lang="en-US"/>
                        <a:t>  giảm giá)</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các voucher (mã</a:t>
                      </a:r>
                    </a:p>
                    <a:p>
                      <a:r>
                        <a:rPr lang="en-US"/>
                        <a:t>  giảm giá)</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các voucher (mã</a:t>
                      </a:r>
                    </a:p>
                    <a:p>
                      <a:r>
                        <a:rPr lang="en-US"/>
                        <a:t>  giảm giá)</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97628">
                <a:tc>
                  <a:txBody>
                    <a:bodyPr/>
                    <a:lstStyle/>
                    <a:p>
                      <a:pPr algn="l">
                        <a:defRPr/>
                      </a:pPr>
                      <a:endParaRPr/>
                    </a:p>
                    <a:p>
                      <a:r>
                        <a:rPr lang="en-US"/>
                        <a:t>  Tên thuộc tính</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97628">
                <a:tc>
                  <a:txBody>
                    <a:bodyPr/>
                    <a:lstStyle/>
                    <a:p>
                      <a:pPr algn="l">
                        <a:defRPr/>
                      </a:pPr>
                      <a:endParaRPr/>
                    </a:p>
                    <a:p>
                      <a:r>
                        <a:rPr lang="en-US"/>
                        <a:t>  MA</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VARCHAR(50)</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Mã voucher, khóa chính</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97628">
                <a:tc>
                  <a:txBody>
                    <a:bodyPr/>
                    <a:lstStyle/>
                    <a:p>
                      <a:pPr algn="l">
                        <a:defRPr/>
                      </a:pPr>
                      <a:endParaRPr/>
                    </a:p>
                    <a:p>
                      <a:r>
                        <a:rPr lang="en-US"/>
                        <a:t>  MOTA</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97628">
                <a:tc>
                  <a:txBody>
                    <a:bodyPr/>
                    <a:lstStyle/>
                    <a:p>
                      <a:pPr algn="l">
                        <a:defRPr/>
                      </a:pPr>
                      <a:endParaRPr/>
                    </a:p>
                    <a:p>
                      <a:r>
                        <a:rPr lang="en-US"/>
                        <a:t>  GIAMGIA</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Giảm giá (%)</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97628">
                <a:tc>
                  <a:txBody>
                    <a:bodyPr/>
                    <a:lstStyle/>
                    <a:p>
                      <a:pPr algn="l">
                        <a:defRPr/>
                      </a:pPr>
                      <a:endParaRPr/>
                    </a:p>
                    <a:p>
                      <a:r>
                        <a:rPr lang="en-US"/>
                        <a:t>  LUOTNHAP</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Số lượt đã nhập</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97628">
                <a:tc>
                  <a:txBody>
                    <a:bodyPr/>
                    <a:lstStyle/>
                    <a:p>
                      <a:pPr algn="l">
                        <a:defRPr/>
                      </a:pPr>
                      <a:endParaRPr/>
                    </a:p>
                    <a:p>
                      <a:r>
                        <a:rPr lang="en-US"/>
                        <a:t>  SOLUONG</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Số lượng voucher</a:t>
                      </a:r>
                    </a:p>
                    <a:p>
                      <a:r>
                        <a:rPr lang="en-US" sz="999">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4" name="Table 4"/>
          <p:cNvGraphicFramePr>
            <a:graphicFrameLocks noGrp="1"/>
          </p:cNvGraphicFramePr>
          <p:nvPr/>
        </p:nvGraphicFramePr>
        <p:xfrm>
          <a:off x="859132" y="2105785"/>
          <a:ext cx="6793551" cy="8808720"/>
        </p:xfrm>
        <a:graphic>
          <a:graphicData uri="http://schemas.openxmlformats.org/drawingml/2006/table">
            <a:tbl>
              <a:tblPr/>
              <a:tblGrid>
                <a:gridCol w="2264517">
                  <a:extLst>
                    <a:ext uri="{9D8B030D-6E8A-4147-A177-3AD203B41FA5}">
                      <a16:colId xmlns:a16="http://schemas.microsoft.com/office/drawing/2014/main" val="20000"/>
                    </a:ext>
                  </a:extLst>
                </a:gridCol>
                <a:gridCol w="2264517">
                  <a:extLst>
                    <a:ext uri="{9D8B030D-6E8A-4147-A177-3AD203B41FA5}">
                      <a16:colId xmlns:a16="http://schemas.microsoft.com/office/drawing/2014/main" val="20001"/>
                    </a:ext>
                  </a:extLst>
                </a:gridCol>
                <a:gridCol w="2264517">
                  <a:extLst>
                    <a:ext uri="{9D8B030D-6E8A-4147-A177-3AD203B41FA5}">
                      <a16:colId xmlns:a16="http://schemas.microsoft.com/office/drawing/2014/main" val="20002"/>
                    </a:ext>
                  </a:extLst>
                </a:gridCol>
              </a:tblGrid>
              <a:tr h="763840">
                <a:tc gridSpan="3">
                  <a:txBody>
                    <a:bodyPr/>
                    <a:lstStyle/>
                    <a:p>
                      <a:pPr algn="l">
                        <a:defRPr/>
                      </a:pPr>
                      <a:endParaRPr/>
                    </a:p>
                    <a:p>
                      <a:r>
                        <a:rPr lang="en-US"/>
                        <a:t>  DANHSACHSANPHAM</a:t>
                      </a:r>
                    </a:p>
                    <a:p>
                      <a:r>
                        <a:rPr lang="en-US" sz="10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hMerge="1">
                  <a:txBody>
                    <a:bodyPr/>
                    <a:lstStyle/>
                    <a:p>
                      <a:pPr algn="l">
                        <a:defRPr/>
                      </a:pPr>
                      <a:endParaRPr/>
                    </a:p>
                    <a:p>
                      <a:r>
                        <a:rPr lang="en-US"/>
                        <a:t>  DANHSACHSANPHAM</a:t>
                      </a:r>
                    </a:p>
                    <a:p>
                      <a:r>
                        <a:rPr lang="en-US" sz="10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hMerge="1">
                  <a:txBody>
                    <a:bodyPr/>
                    <a:lstStyle/>
                    <a:p>
                      <a:pPr algn="l">
                        <a:defRPr/>
                      </a:pPr>
                      <a:endParaRPr/>
                    </a:p>
                    <a:p>
                      <a:r>
                        <a:rPr lang="en-US"/>
                        <a:t>  DANHSACHSANPHAM</a:t>
                      </a:r>
                    </a:p>
                    <a:p>
                      <a:r>
                        <a:rPr lang="en-US" sz="10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763840">
                <a:tc gridSpan="3">
                  <a:txBody>
                    <a:bodyPr/>
                    <a:lstStyle/>
                    <a:p>
                      <a:pPr algn="l">
                        <a:defRPr/>
                      </a:pPr>
                      <a:endParaRPr/>
                    </a:p>
                    <a:p>
                      <a:r>
                        <a:rPr lang="en-US"/>
                        <a:t>  Lưu danh sách các sản phẩm</a:t>
                      </a:r>
                    </a:p>
                    <a:p>
                      <a:r>
                        <a:rPr lang="en-US" sz="10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các sản phẩm</a:t>
                      </a:r>
                    </a:p>
                    <a:p>
                      <a:r>
                        <a:rPr lang="en-US" sz="10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các sản phẩm</a:t>
                      </a:r>
                    </a:p>
                    <a:p>
                      <a:r>
                        <a:rPr lang="en-US" sz="10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763840">
                <a:tc>
                  <a:txBody>
                    <a:bodyPr/>
                    <a:lstStyle/>
                    <a:p>
                      <a:pPr algn="l">
                        <a:defRPr/>
                      </a:pPr>
                      <a:endParaRPr/>
                    </a:p>
                    <a:p>
                      <a:r>
                        <a:rPr lang="en-US"/>
                        <a:t>  Tên thuộc tính</a:t>
                      </a:r>
                    </a:p>
                    <a:p>
                      <a:r>
                        <a:rPr lang="en-US" sz="10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10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45020">
                <a:tc>
                  <a:txBody>
                    <a:bodyPr/>
                    <a:lstStyle/>
                    <a:p>
                      <a:pPr algn="l">
                        <a:defRPr/>
                      </a:pPr>
                      <a:endParaRPr/>
                    </a:p>
                    <a:p>
                      <a:r>
                        <a:rPr lang="en-US"/>
                        <a:t>  ID</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VARCHAR(10)</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Khóa chính</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63840">
                <a:tc>
                  <a:txBody>
                    <a:bodyPr/>
                    <a:lstStyle/>
                    <a:p>
                      <a:pPr algn="l">
                        <a:defRPr/>
                      </a:pPr>
                      <a:endParaRPr/>
                    </a:p>
                    <a:p>
                      <a:r>
                        <a:rPr lang="en-US"/>
                        <a:t>  LOAISANPHAM</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VARCHAR(10)</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Loại sản phẩm, khóa</a:t>
                      </a:r>
                    </a:p>
                    <a:p>
                      <a:r>
                        <a:rPr lang="en-US"/>
                        <a:t>  ngoại của DANHMUCSANPHAM</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645020">
                <a:tc>
                  <a:txBody>
                    <a:bodyPr/>
                    <a:lstStyle/>
                    <a:p>
                      <a:pPr algn="l">
                        <a:defRPr/>
                      </a:pPr>
                      <a:endParaRPr/>
                    </a:p>
                    <a:p>
                      <a:r>
                        <a:rPr lang="en-US"/>
                        <a:t>  TEN</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Tên</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45020">
                <a:tc>
                  <a:txBody>
                    <a:bodyPr/>
                    <a:lstStyle/>
                    <a:p>
                      <a:pPr algn="l">
                        <a:defRPr/>
                      </a:pPr>
                      <a:endParaRPr/>
                    </a:p>
                    <a:p>
                      <a:r>
                        <a:rPr lang="en-US"/>
                        <a:t>  GIATIEN</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Giá tiền</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63840">
                <a:tc>
                  <a:txBody>
                    <a:bodyPr/>
                    <a:lstStyle/>
                    <a:p>
                      <a:pPr algn="l">
                        <a:defRPr/>
                      </a:pPr>
                      <a:endParaRPr/>
                    </a:p>
                    <a:p>
                      <a:r>
                        <a:rPr lang="en-US"/>
                        <a:t>  EVENT</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Sự kiện, khóa ngoại của</a:t>
                      </a:r>
                    </a:p>
                    <a:p>
                      <a:r>
                        <a:rPr lang="en-US"/>
                        <a:t>  EVENT</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45020">
                <a:tc>
                  <a:txBody>
                    <a:bodyPr/>
                    <a:lstStyle/>
                    <a:p>
                      <a:pPr algn="l">
                        <a:defRPr/>
                      </a:pPr>
                      <a:endParaRPr/>
                    </a:p>
                    <a:p>
                      <a:r>
                        <a:rPr lang="en-US"/>
                        <a:t>  MOTA</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37553">
                <a:tc>
                  <a:txBody>
                    <a:bodyPr/>
                    <a:lstStyle/>
                    <a:p>
                      <a:pPr algn="l">
                        <a:defRPr/>
                      </a:pPr>
                      <a:endParaRPr/>
                    </a:p>
                    <a:p>
                      <a:r>
                        <a:rPr lang="en-US"/>
                        <a:t>  IMAGE_PATH</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VARCHAR(200)</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Đường dẫn lưu ảnh</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5" name="TextBox 5"/>
          <p:cNvSpPr txBox="1"/>
          <p:nvPr/>
        </p:nvSpPr>
        <p:spPr>
          <a:xfrm>
            <a:off x="4184428" y="331641"/>
            <a:ext cx="9919144" cy="1774144"/>
          </a:xfrm>
          <a:prstGeom prst="rect">
            <a:avLst/>
          </a:prstGeom>
        </p:spPr>
        <p:txBody>
          <a:bodyPr lIns="0" tIns="0" rIns="0" bIns="0" rtlCol="0" anchor="t">
            <a:spAutoFit/>
          </a:bodyPr>
          <a:lstStyle/>
          <a:p>
            <a:pPr algn="ctr">
              <a:lnSpc>
                <a:spcPts val="8595"/>
              </a:lnSpc>
            </a:pPr>
            <a:r>
              <a:rPr lang="en-US" sz="8595">
                <a:solidFill>
                  <a:srgbClr val="373330"/>
                </a:solidFill>
                <a:latin typeface="Baloo"/>
              </a:rPr>
              <a:t>Danh sách các bảng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0A89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8777388" y="0"/>
            <a:ext cx="10145554" cy="10287000"/>
          </a:xfrm>
          <a:prstGeom prst="rect">
            <a:avLst/>
          </a:prstGeom>
        </p:spPr>
      </p:pic>
      <p:graphicFrame>
        <p:nvGraphicFramePr>
          <p:cNvPr id="3" name="Table 3"/>
          <p:cNvGraphicFramePr>
            <a:graphicFrameLocks noGrp="1"/>
          </p:cNvGraphicFramePr>
          <p:nvPr/>
        </p:nvGraphicFramePr>
        <p:xfrm>
          <a:off x="681966" y="2847975"/>
          <a:ext cx="7195931" cy="5698067"/>
        </p:xfrm>
        <a:graphic>
          <a:graphicData uri="http://schemas.openxmlformats.org/drawingml/2006/table">
            <a:tbl>
              <a:tblPr/>
              <a:tblGrid>
                <a:gridCol w="2398644">
                  <a:extLst>
                    <a:ext uri="{9D8B030D-6E8A-4147-A177-3AD203B41FA5}">
                      <a16:colId xmlns:a16="http://schemas.microsoft.com/office/drawing/2014/main" val="20000"/>
                    </a:ext>
                  </a:extLst>
                </a:gridCol>
                <a:gridCol w="2373433">
                  <a:extLst>
                    <a:ext uri="{9D8B030D-6E8A-4147-A177-3AD203B41FA5}">
                      <a16:colId xmlns:a16="http://schemas.microsoft.com/office/drawing/2014/main" val="20001"/>
                    </a:ext>
                  </a:extLst>
                </a:gridCol>
                <a:gridCol w="2423854">
                  <a:extLst>
                    <a:ext uri="{9D8B030D-6E8A-4147-A177-3AD203B41FA5}">
                      <a16:colId xmlns:a16="http://schemas.microsoft.com/office/drawing/2014/main" val="20002"/>
                    </a:ext>
                  </a:extLst>
                </a:gridCol>
              </a:tblGrid>
              <a:tr h="1509303">
                <a:tc gridSpan="3">
                  <a:txBody>
                    <a:bodyPr/>
                    <a:lstStyle/>
                    <a:p>
                      <a:pPr algn="l">
                        <a:defRPr/>
                      </a:pPr>
                      <a:endParaRPr/>
                    </a:p>
                    <a:p>
                      <a:r>
                        <a:rPr lang="en-US"/>
                        <a:t>  QUYENHAN</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hMerge="1">
                  <a:txBody>
                    <a:bodyPr/>
                    <a:lstStyle/>
                    <a:p>
                      <a:pPr algn="l">
                        <a:defRPr/>
                      </a:pPr>
                      <a:endParaRPr/>
                    </a:p>
                    <a:p>
                      <a:r>
                        <a:rPr lang="en-US"/>
                        <a:t>  QUYENHAN</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hMerge="1">
                  <a:txBody>
                    <a:bodyPr/>
                    <a:lstStyle/>
                    <a:p>
                      <a:pPr algn="l">
                        <a:defRPr/>
                      </a:pPr>
                      <a:endParaRPr/>
                    </a:p>
                    <a:p>
                      <a:r>
                        <a:rPr lang="en-US"/>
                        <a:t>  QUYENHAN</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7753">
                <a:tc gridSpan="3">
                  <a:txBody>
                    <a:bodyPr/>
                    <a:lstStyle/>
                    <a:p>
                      <a:pPr algn="l">
                        <a:defRPr/>
                      </a:pPr>
                      <a:endParaRPr/>
                    </a:p>
                    <a:p>
                      <a:r>
                        <a:rPr lang="en-US"/>
                        <a:t>  Lưu danh sách quyền hạn</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quyền hạn</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quyền hạn</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7753">
                <a:tc>
                  <a:txBody>
                    <a:bodyPr/>
                    <a:lstStyle/>
                    <a:p>
                      <a:pPr algn="l">
                        <a:defRPr/>
                      </a:pPr>
                      <a:endParaRPr/>
                    </a:p>
                    <a:p>
                      <a:r>
                        <a:rPr lang="en-US"/>
                        <a:t>  Tên thuộc tính</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7753">
                <a:tc>
                  <a:txBody>
                    <a:bodyPr/>
                    <a:lstStyle/>
                    <a:p>
                      <a:pPr algn="l">
                        <a:defRPr/>
                      </a:pPr>
                      <a:endParaRPr/>
                    </a:p>
                    <a:p>
                      <a:r>
                        <a:rPr lang="en-US"/>
                        <a:t>  ID</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defRPr/>
                      </a:pPr>
                      <a:endParaRPr/>
                    </a:p>
                    <a:p>
                      <a:r>
                        <a:rPr lang="en-US"/>
                        <a:t>  Khóa chính</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37753">
                <a:tc>
                  <a:txBody>
                    <a:bodyPr/>
                    <a:lstStyle/>
                    <a:p>
                      <a:pPr algn="l">
                        <a:defRPr/>
                      </a:pPr>
                      <a:endParaRPr/>
                    </a:p>
                    <a:p>
                      <a:r>
                        <a:rPr lang="en-US"/>
                        <a:t>  TEN</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defRPr/>
                      </a:pPr>
                      <a:endParaRPr/>
                    </a:p>
                    <a:p>
                      <a:r>
                        <a:rPr lang="en-US"/>
                        <a:t>  Tên</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37753">
                <a:tc>
                  <a:txBody>
                    <a:bodyPr/>
                    <a:lstStyle/>
                    <a:p>
                      <a:pPr algn="l">
                        <a:defRPr/>
                      </a:pPr>
                      <a:endParaRPr/>
                    </a:p>
                    <a:p>
                      <a:r>
                        <a:rPr lang="en-US"/>
                        <a:t>  MOTA</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defRPr/>
                      </a:pPr>
                      <a:endParaRPr/>
                    </a:p>
                    <a:p>
                      <a:r>
                        <a:rPr lang="en-US"/>
                        <a:t>  NVARCHAR(200)</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800">
                          <a:solidFill>
                            <a:srgbClr val="000000"/>
                          </a:solidFill>
                          <a:latin typeface="Nunito Bold"/>
                        </a:rPr>
                        <a:t>  </a:t>
                      </a:r>
                    </a:p>
                  </a:txBody>
                  <a:tcPr>
                    <a:lnL w="25400" cap="flat" cmpd="sng" algn="ctr">
                      <a:solidFill>
                        <a:srgbClr val="000000"/>
                      </a:solidFill>
                      <a:prstDash val="solid"/>
                      <a:round/>
                      <a:headEnd type="none" w="med" len="med"/>
                      <a:tailEnd type="none" w="med" len="med"/>
                    </a:lnL>
                    <a:lnR w="25400" cap="flat" cmpd="sng" algn="ctr">
                      <a:solidFill>
                        <a:srgbClr val="000000"/>
                      </a:solidFill>
                      <a:prstDash val="solid"/>
                      <a:round/>
                      <a:headEnd type="none" w="med" len="med"/>
                      <a:tailEnd type="none" w="med" len="med"/>
                    </a:lnR>
                    <a:lnT w="25400" cap="flat" cmpd="sng" algn="ctr">
                      <a:solidFill>
                        <a:srgbClr val="000000"/>
                      </a:solidFill>
                      <a:prstDash val="solid"/>
                      <a:round/>
                      <a:headEnd type="none" w="med" len="med"/>
                      <a:tailEnd type="none" w="med" len="med"/>
                    </a:lnT>
                    <a:lnB w="254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graphicFrame>
        <p:nvGraphicFramePr>
          <p:cNvPr id="4" name="Table 4"/>
          <p:cNvGraphicFramePr>
            <a:graphicFrameLocks noGrp="1"/>
          </p:cNvGraphicFramePr>
          <p:nvPr/>
        </p:nvGraphicFramePr>
        <p:xfrm>
          <a:off x="9471254" y="2847975"/>
          <a:ext cx="5423187" cy="4273550"/>
        </p:xfrm>
        <a:graphic>
          <a:graphicData uri="http://schemas.openxmlformats.org/drawingml/2006/table">
            <a:tbl>
              <a:tblPr/>
              <a:tblGrid>
                <a:gridCol w="1807729">
                  <a:extLst>
                    <a:ext uri="{9D8B030D-6E8A-4147-A177-3AD203B41FA5}">
                      <a16:colId xmlns:a16="http://schemas.microsoft.com/office/drawing/2014/main" val="20000"/>
                    </a:ext>
                  </a:extLst>
                </a:gridCol>
                <a:gridCol w="1807729">
                  <a:extLst>
                    <a:ext uri="{9D8B030D-6E8A-4147-A177-3AD203B41FA5}">
                      <a16:colId xmlns:a16="http://schemas.microsoft.com/office/drawing/2014/main" val="20001"/>
                    </a:ext>
                  </a:extLst>
                </a:gridCol>
                <a:gridCol w="1807729">
                  <a:extLst>
                    <a:ext uri="{9D8B030D-6E8A-4147-A177-3AD203B41FA5}">
                      <a16:colId xmlns:a16="http://schemas.microsoft.com/office/drawing/2014/main" val="20002"/>
                    </a:ext>
                  </a:extLst>
                </a:gridCol>
              </a:tblGrid>
              <a:tr h="382136">
                <a:tc gridSpan="3">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136">
                <a:tc gridSpan="3">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2136">
                <a:tc>
                  <a:txBody>
                    <a:bodyPr/>
                    <a:lstStyle/>
                    <a:p>
                      <a:pPr algn="l">
                        <a:defRPr/>
                      </a:pPr>
                      <a:endParaRPr/>
                    </a:p>
                    <a:p>
                      <a:r>
                        <a:rPr lang="en-US"/>
                        <a:t>  Tên thuộc tính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2136">
                <a:tc>
                  <a:txBody>
                    <a:bodyPr/>
                    <a:lstStyle/>
                    <a:p>
                      <a:pPr algn="l">
                        <a:defRPr/>
                      </a:pPr>
                      <a:endParaRPr/>
                    </a:p>
                    <a:p>
                      <a:r>
                        <a:rPr lang="en-US"/>
                        <a:t>  USERNAME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Tài khoản, khóa chính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2136">
                <a:tc>
                  <a:txBody>
                    <a:bodyPr/>
                    <a:lstStyle/>
                    <a:p>
                      <a:pPr algn="l">
                        <a:defRPr/>
                      </a:pPr>
                      <a:endParaRPr/>
                    </a:p>
                    <a:p>
                      <a:r>
                        <a:rPr lang="en-US"/>
                        <a:t>  PASSWORD</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Mật khẩu (mã hóa)</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2136">
                <a:tc>
                  <a:txBody>
                    <a:bodyPr/>
                    <a:lstStyle/>
                    <a:p>
                      <a:pPr algn="l">
                        <a:defRPr/>
                      </a:pPr>
                      <a:endParaRPr/>
                    </a:p>
                    <a:p>
                      <a:r>
                        <a:rPr lang="en-US"/>
                        <a:t>  FIRSTNAME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First 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2136">
                <a:tc>
                  <a:txBody>
                    <a:bodyPr/>
                    <a:lstStyle/>
                    <a:p>
                      <a:pPr algn="l">
                        <a:defRPr/>
                      </a:pPr>
                      <a:endParaRPr/>
                    </a:p>
                    <a:p>
                      <a:r>
                        <a:rPr lang="en-US"/>
                        <a:t>  LASTNAME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Last 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2136">
                <a:tc>
                  <a:txBody>
                    <a:bodyPr/>
                    <a:lstStyle/>
                    <a:p>
                      <a:pPr algn="l">
                        <a:defRPr/>
                      </a:pPr>
                      <a:endParaRPr/>
                    </a:p>
                    <a:p>
                      <a:r>
                        <a:rPr lang="en-US"/>
                        <a:t>  PHONE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VARCHAR(15)</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Số điện thoại</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2136">
                <a:tc>
                  <a:txBody>
                    <a:bodyPr/>
                    <a:lstStyle/>
                    <a:p>
                      <a:pPr algn="l">
                        <a:defRPr/>
                      </a:pPr>
                      <a:endParaRPr/>
                    </a:p>
                    <a:p>
                      <a:r>
                        <a:rPr lang="en-US"/>
                        <a:t>  CCCD</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VARCHAR(12)</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Số căn cước công dân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82136">
                <a:tc>
                  <a:txBody>
                    <a:bodyPr/>
                    <a:lstStyle/>
                    <a:p>
                      <a:pPr algn="l">
                        <a:defRPr/>
                      </a:pPr>
                      <a:endParaRPr/>
                    </a:p>
                    <a:p>
                      <a:r>
                        <a:rPr lang="en-US"/>
                        <a:t>  ADDRESS</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Địa chỉ</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52194">
                <a:tc>
                  <a:txBody>
                    <a:bodyPr/>
                    <a:lstStyle/>
                    <a:p>
                      <a:pPr algn="l">
                        <a:defRPr/>
                      </a:pPr>
                      <a:endParaRPr/>
                    </a:p>
                    <a:p>
                      <a:r>
                        <a:rPr lang="en-US"/>
                        <a:t>  QUYENHAN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Quyền hạn, khóa ngoại</a:t>
                      </a:r>
                    </a:p>
                    <a:p>
                      <a:r>
                        <a:rPr lang="en-US"/>
                        <a:t>  của bảng QUYENHAN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5" name="TextBox 5"/>
          <p:cNvSpPr txBox="1"/>
          <p:nvPr/>
        </p:nvSpPr>
        <p:spPr>
          <a:xfrm>
            <a:off x="3490290" y="741552"/>
            <a:ext cx="9919144" cy="1774144"/>
          </a:xfrm>
          <a:prstGeom prst="rect">
            <a:avLst/>
          </a:prstGeom>
        </p:spPr>
        <p:txBody>
          <a:bodyPr lIns="0" tIns="0" rIns="0" bIns="0" rtlCol="0" anchor="t">
            <a:spAutoFit/>
          </a:bodyPr>
          <a:lstStyle/>
          <a:p>
            <a:pPr algn="ctr">
              <a:lnSpc>
                <a:spcPts val="8595"/>
              </a:lnSpc>
            </a:pPr>
            <a:r>
              <a:rPr lang="en-US" sz="8595">
                <a:solidFill>
                  <a:srgbClr val="373330"/>
                </a:solidFill>
                <a:latin typeface="Baloo"/>
              </a:rPr>
              <a:t>Danh sách các bảng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0A89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8777388" y="0"/>
            <a:ext cx="10145554" cy="10287000"/>
          </a:xfrm>
          <a:prstGeom prst="rect">
            <a:avLst/>
          </a:prstGeom>
        </p:spPr>
      </p:pic>
      <p:graphicFrame>
        <p:nvGraphicFramePr>
          <p:cNvPr id="3" name="Table 3"/>
          <p:cNvGraphicFramePr>
            <a:graphicFrameLocks noGrp="1"/>
          </p:cNvGraphicFramePr>
          <p:nvPr/>
        </p:nvGraphicFramePr>
        <p:xfrm>
          <a:off x="1028700" y="2065885"/>
          <a:ext cx="7315200" cy="7848600"/>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061138">
                <a:tc gridSpan="3">
                  <a:txBody>
                    <a:bodyPr/>
                    <a:lstStyle/>
                    <a:p>
                      <a:pPr algn="l">
                        <a:defRPr/>
                      </a:pPr>
                      <a:endParaRPr/>
                    </a:p>
                    <a:p>
                      <a:r>
                        <a:rPr lang="en-US"/>
                        <a:t>  HETHONG</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defRPr/>
                      </a:pPr>
                      <a:endParaRPr/>
                    </a:p>
                    <a:p>
                      <a:r>
                        <a:rPr lang="en-US"/>
                        <a:t>  HETHONG</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defRPr/>
                      </a:pPr>
                      <a:endParaRPr/>
                    </a:p>
                    <a:p>
                      <a:r>
                        <a:rPr lang="en-US"/>
                        <a:t>  HETHONG</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271454">
                <a:tc gridSpan="3">
                  <a:txBody>
                    <a:bodyPr/>
                    <a:lstStyle/>
                    <a:p>
                      <a:pPr algn="l">
                        <a:defRPr/>
                      </a:pPr>
                      <a:endParaRPr/>
                    </a:p>
                    <a:p>
                      <a:r>
                        <a:rPr lang="en-US"/>
                        <a:t>  Cài đặt các thuộc tính của hệ</a:t>
                      </a:r>
                    </a:p>
                    <a:p>
                      <a:r>
                        <a:rPr lang="en-US"/>
                        <a:t>  thống</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defRPr/>
                      </a:pPr>
                      <a:endParaRPr/>
                    </a:p>
                    <a:p>
                      <a:r>
                        <a:rPr lang="en-US"/>
                        <a:t>  Cài đặt các thuộc tính của hệ</a:t>
                      </a:r>
                    </a:p>
                    <a:p>
                      <a:r>
                        <a:rPr lang="en-US"/>
                        <a:t>  thống</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defRPr/>
                      </a:pPr>
                      <a:endParaRPr/>
                    </a:p>
                    <a:p>
                      <a:r>
                        <a:rPr lang="en-US"/>
                        <a:t>  Cài đặt các thuộc tính của hệ</a:t>
                      </a:r>
                    </a:p>
                    <a:p>
                      <a:r>
                        <a:rPr lang="en-US"/>
                        <a:t>  thống</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1138">
                <a:tc>
                  <a:txBody>
                    <a:bodyPr/>
                    <a:lstStyle/>
                    <a:p>
                      <a:pPr algn="l">
                        <a:defRPr/>
                      </a:pPr>
                      <a:endParaRPr/>
                    </a:p>
                    <a:p>
                      <a:r>
                        <a:rPr lang="en-US"/>
                        <a:t>  Tên thuộc tính</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1138">
                <a:tc>
                  <a:txBody>
                    <a:bodyPr/>
                    <a:lstStyle/>
                    <a:p>
                      <a:pPr algn="l">
                        <a:defRPr/>
                      </a:pPr>
                      <a:endParaRPr/>
                    </a:p>
                    <a:p>
                      <a:r>
                        <a:rPr lang="en-US"/>
                        <a:t>  ID</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Khóa chính</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061138">
                <a:tc>
                  <a:txBody>
                    <a:bodyPr/>
                    <a:lstStyle/>
                    <a:p>
                      <a:pPr algn="l">
                        <a:defRPr/>
                      </a:pPr>
                      <a:endParaRPr/>
                    </a:p>
                    <a:p>
                      <a:r>
                        <a:rPr lang="en-US"/>
                        <a:t>  TENCUAHANG</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NVARCHAR(200)</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Tên cửa hàng</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1138">
                <a:tc>
                  <a:txBody>
                    <a:bodyPr/>
                    <a:lstStyle/>
                    <a:p>
                      <a:pPr algn="l">
                        <a:defRPr/>
                      </a:pPr>
                      <a:endParaRPr/>
                    </a:p>
                    <a:p>
                      <a:r>
                        <a:rPr lang="en-US"/>
                        <a:t>  DIACHICUAHANG</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NVARCHAR(200)</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Địa chỉ cửa hàng</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271454">
                <a:tc>
                  <a:txBody>
                    <a:bodyPr/>
                    <a:lstStyle/>
                    <a:p>
                      <a:pPr algn="l">
                        <a:defRPr/>
                      </a:pPr>
                      <a:endParaRPr/>
                    </a:p>
                    <a:p>
                      <a:r>
                        <a:rPr lang="en-US"/>
                        <a:t>  LUONG_PARTTIME</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Tiền lương part time /</a:t>
                      </a:r>
                    </a:p>
                    <a:p>
                      <a:r>
                        <a:rPr lang="en-US"/>
                        <a:t>  1 giờ</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graphicFrame>
        <p:nvGraphicFramePr>
          <p:cNvPr id="4" name="Table 4"/>
          <p:cNvGraphicFramePr>
            <a:graphicFrameLocks noGrp="1"/>
          </p:cNvGraphicFramePr>
          <p:nvPr/>
        </p:nvGraphicFramePr>
        <p:xfrm>
          <a:off x="18288000" y="-1266825"/>
          <a:ext cx="5423187" cy="4273550"/>
        </p:xfrm>
        <a:graphic>
          <a:graphicData uri="http://schemas.openxmlformats.org/drawingml/2006/table">
            <a:tbl>
              <a:tblPr/>
              <a:tblGrid>
                <a:gridCol w="1807729">
                  <a:extLst>
                    <a:ext uri="{9D8B030D-6E8A-4147-A177-3AD203B41FA5}">
                      <a16:colId xmlns:a16="http://schemas.microsoft.com/office/drawing/2014/main" val="20000"/>
                    </a:ext>
                  </a:extLst>
                </a:gridCol>
                <a:gridCol w="1807729">
                  <a:extLst>
                    <a:ext uri="{9D8B030D-6E8A-4147-A177-3AD203B41FA5}">
                      <a16:colId xmlns:a16="http://schemas.microsoft.com/office/drawing/2014/main" val="20001"/>
                    </a:ext>
                  </a:extLst>
                </a:gridCol>
                <a:gridCol w="1807729">
                  <a:extLst>
                    <a:ext uri="{9D8B030D-6E8A-4147-A177-3AD203B41FA5}">
                      <a16:colId xmlns:a16="http://schemas.microsoft.com/office/drawing/2014/main" val="20002"/>
                    </a:ext>
                  </a:extLst>
                </a:gridCol>
              </a:tblGrid>
              <a:tr h="382136">
                <a:tc gridSpan="3">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136">
                <a:tc gridSpan="3">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2136">
                <a:tc>
                  <a:txBody>
                    <a:bodyPr/>
                    <a:lstStyle/>
                    <a:p>
                      <a:pPr algn="l">
                        <a:defRPr/>
                      </a:pPr>
                      <a:endParaRPr/>
                    </a:p>
                    <a:p>
                      <a:r>
                        <a:rPr lang="en-US"/>
                        <a:t>  Tên thuộc tính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2136">
                <a:tc>
                  <a:txBody>
                    <a:bodyPr/>
                    <a:lstStyle/>
                    <a:p>
                      <a:pPr algn="l">
                        <a:defRPr/>
                      </a:pPr>
                      <a:endParaRPr/>
                    </a:p>
                    <a:p>
                      <a:r>
                        <a:rPr lang="en-US"/>
                        <a:t>  USERNAME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Tài khoản, khóa chính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2136">
                <a:tc>
                  <a:txBody>
                    <a:bodyPr/>
                    <a:lstStyle/>
                    <a:p>
                      <a:pPr algn="l">
                        <a:defRPr/>
                      </a:pPr>
                      <a:endParaRPr/>
                    </a:p>
                    <a:p>
                      <a:r>
                        <a:rPr lang="en-US"/>
                        <a:t>  PASSWORD</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Mật khẩu (mã hóa)</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2136">
                <a:tc>
                  <a:txBody>
                    <a:bodyPr/>
                    <a:lstStyle/>
                    <a:p>
                      <a:pPr algn="l">
                        <a:defRPr/>
                      </a:pPr>
                      <a:endParaRPr/>
                    </a:p>
                    <a:p>
                      <a:r>
                        <a:rPr lang="en-US"/>
                        <a:t>  FIRSTNAME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First 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2136">
                <a:tc>
                  <a:txBody>
                    <a:bodyPr/>
                    <a:lstStyle/>
                    <a:p>
                      <a:pPr algn="l">
                        <a:defRPr/>
                      </a:pPr>
                      <a:endParaRPr/>
                    </a:p>
                    <a:p>
                      <a:r>
                        <a:rPr lang="en-US"/>
                        <a:t>  LASTNAME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Last 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2136">
                <a:tc>
                  <a:txBody>
                    <a:bodyPr/>
                    <a:lstStyle/>
                    <a:p>
                      <a:pPr algn="l">
                        <a:defRPr/>
                      </a:pPr>
                      <a:endParaRPr/>
                    </a:p>
                    <a:p>
                      <a:r>
                        <a:rPr lang="en-US"/>
                        <a:t>  PHONE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VARCHAR(15)</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Số điện thoại</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2136">
                <a:tc>
                  <a:txBody>
                    <a:bodyPr/>
                    <a:lstStyle/>
                    <a:p>
                      <a:pPr algn="l">
                        <a:defRPr/>
                      </a:pPr>
                      <a:endParaRPr/>
                    </a:p>
                    <a:p>
                      <a:r>
                        <a:rPr lang="en-US"/>
                        <a:t>  CCCD</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VARCHAR(12)</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Số căn cước công dân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82136">
                <a:tc>
                  <a:txBody>
                    <a:bodyPr/>
                    <a:lstStyle/>
                    <a:p>
                      <a:pPr algn="l">
                        <a:defRPr/>
                      </a:pPr>
                      <a:endParaRPr/>
                    </a:p>
                    <a:p>
                      <a:r>
                        <a:rPr lang="en-US"/>
                        <a:t>  ADDRESS</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Địa chỉ</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52194">
                <a:tc>
                  <a:txBody>
                    <a:bodyPr/>
                    <a:lstStyle/>
                    <a:p>
                      <a:pPr algn="l">
                        <a:defRPr/>
                      </a:pPr>
                      <a:endParaRPr/>
                    </a:p>
                    <a:p>
                      <a:r>
                        <a:rPr lang="en-US"/>
                        <a:t>  QUYENHAN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Quyền hạn, khóa ngoại</a:t>
                      </a:r>
                    </a:p>
                    <a:p>
                      <a:r>
                        <a:rPr lang="en-US"/>
                        <a:t>  của bảng QUYENHAN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5" name="Table 5"/>
          <p:cNvGraphicFramePr>
            <a:graphicFrameLocks noGrp="1"/>
          </p:cNvGraphicFramePr>
          <p:nvPr/>
        </p:nvGraphicFramePr>
        <p:xfrm>
          <a:off x="9658350" y="2065885"/>
          <a:ext cx="7315200" cy="7639050"/>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061245">
                <a:tc gridSpan="3">
                  <a:txBody>
                    <a:bodyPr/>
                    <a:lstStyle/>
                    <a:p>
                      <a:pPr algn="l">
                        <a:defRPr/>
                      </a:pPr>
                      <a:endParaRPr/>
                    </a:p>
                    <a:p>
                      <a:r>
                        <a:rPr lang="en-US"/>
                        <a:t>  LICHSUDATBAN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defRPr/>
                      </a:pPr>
                      <a:endParaRPr/>
                    </a:p>
                    <a:p>
                      <a:r>
                        <a:rPr lang="en-US"/>
                        <a:t>  LICHSUDATBAN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defRPr/>
                      </a:pPr>
                      <a:endParaRPr/>
                    </a:p>
                    <a:p>
                      <a:r>
                        <a:rPr lang="en-US"/>
                        <a:t>  LICHSUDATBAN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061245">
                <a:tc gridSpan="3">
                  <a:txBody>
                    <a:bodyPr/>
                    <a:lstStyle/>
                    <a:p>
                      <a:pPr algn="l">
                        <a:defRPr/>
                      </a:pPr>
                      <a:endParaRPr/>
                    </a:p>
                    <a:p>
                      <a:r>
                        <a:rPr lang="en-US"/>
                        <a:t>  Lưu danh sách lịch sử đặt bàn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lịch sử đặt bàn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lịch sử đặt bàn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061245">
                <a:tc>
                  <a:txBody>
                    <a:bodyPr/>
                    <a:lstStyle/>
                    <a:p>
                      <a:pPr algn="l">
                        <a:defRPr/>
                      </a:pPr>
                      <a:endParaRPr/>
                    </a:p>
                    <a:p>
                      <a:r>
                        <a:rPr lang="en-US"/>
                        <a:t>  Tên thuộc tính</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061245">
                <a:tc>
                  <a:txBody>
                    <a:bodyPr/>
                    <a:lstStyle/>
                    <a:p>
                      <a:pPr algn="l">
                        <a:defRPr/>
                      </a:pPr>
                      <a:endParaRPr/>
                    </a:p>
                    <a:p>
                      <a:r>
                        <a:rPr lang="en-US"/>
                        <a:t>  ID</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Khóa chính</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271582">
                <a:tc>
                  <a:txBody>
                    <a:bodyPr/>
                    <a:lstStyle/>
                    <a:p>
                      <a:pPr algn="l">
                        <a:defRPr/>
                      </a:pPr>
                      <a:endParaRPr/>
                    </a:p>
                    <a:p>
                      <a:r>
                        <a:rPr lang="en-US"/>
                        <a:t>  ID_BAN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VARCHAR(10)</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ID bàn, khóa ngoại của</a:t>
                      </a:r>
                    </a:p>
                    <a:p>
                      <a:r>
                        <a:rPr lang="en-US"/>
                        <a:t>  DANHSACHBAN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1061245">
                <a:tc>
                  <a:txBody>
                    <a:bodyPr/>
                    <a:lstStyle/>
                    <a:p>
                      <a:pPr algn="l">
                        <a:defRPr/>
                      </a:pPr>
                      <a:endParaRPr/>
                    </a:p>
                    <a:p>
                      <a:r>
                        <a:rPr lang="en-US"/>
                        <a:t>  THOIGIANVAOBAN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DATETIME</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Thời gian vào bàn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1061245">
                <a:tc>
                  <a:txBody>
                    <a:bodyPr/>
                    <a:lstStyle/>
                    <a:p>
                      <a:pPr algn="l">
                        <a:defRPr/>
                      </a:pPr>
                      <a:endParaRPr/>
                    </a:p>
                    <a:p>
                      <a:r>
                        <a:rPr lang="en-US"/>
                        <a:t>  THOIGIANRABAN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DATETIME</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tc>
                  <a:txBody>
                    <a:bodyPr/>
                    <a:lstStyle/>
                    <a:p>
                      <a:pPr algn="l">
                        <a:defRPr/>
                      </a:pPr>
                      <a:endParaRPr/>
                    </a:p>
                    <a:p>
                      <a:r>
                        <a:rPr lang="en-US"/>
                        <a:t>  Thời gian ra bàn</a:t>
                      </a:r>
                    </a:p>
                    <a:p>
                      <a:r>
                        <a:rPr lang="en-US" sz="1199">
                          <a:solidFill>
                            <a:srgbClr val="000000"/>
                          </a:solidFill>
                          <a:latin typeface="Nunito Bold"/>
                        </a:rPr>
                        <a:t>  </a:t>
                      </a:r>
                    </a:p>
                  </a:txBody>
                  <a:tcPr>
                    <a:lnL w="28575" cap="flat" cmpd="sng" algn="ctr">
                      <a:solidFill>
                        <a:srgbClr val="000000"/>
                      </a:solidFill>
                      <a:prstDash val="solid"/>
                      <a:round/>
                      <a:headEnd type="none" w="med" len="med"/>
                      <a:tailEnd type="none" w="med" len="med"/>
                    </a:lnL>
                    <a:lnR w="28575" cap="flat" cmpd="sng" algn="ctr">
                      <a:solidFill>
                        <a:srgbClr val="000000"/>
                      </a:solidFill>
                      <a:prstDash val="solid"/>
                      <a:round/>
                      <a:headEnd type="none" w="med" len="med"/>
                      <a:tailEnd type="none" w="med" len="med"/>
                    </a:lnR>
                    <a:lnT w="28575" cap="flat" cmpd="sng" algn="ctr">
                      <a:solidFill>
                        <a:srgbClr val="000000"/>
                      </a:solidFill>
                      <a:prstDash val="solid"/>
                      <a:round/>
                      <a:headEnd type="none" w="med" len="med"/>
                      <a:tailEnd type="none" w="med" len="med"/>
                    </a:lnT>
                    <a:lnB w="2857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bl>
          </a:graphicData>
        </a:graphic>
      </p:graphicFrame>
      <p:sp>
        <p:nvSpPr>
          <p:cNvPr id="6" name="TextBox 6"/>
          <p:cNvSpPr txBox="1"/>
          <p:nvPr/>
        </p:nvSpPr>
        <p:spPr>
          <a:xfrm>
            <a:off x="3490290" y="291741"/>
            <a:ext cx="9919144" cy="1774144"/>
          </a:xfrm>
          <a:prstGeom prst="rect">
            <a:avLst/>
          </a:prstGeom>
        </p:spPr>
        <p:txBody>
          <a:bodyPr lIns="0" tIns="0" rIns="0" bIns="0" rtlCol="0" anchor="t">
            <a:spAutoFit/>
          </a:bodyPr>
          <a:lstStyle/>
          <a:p>
            <a:pPr algn="ctr">
              <a:lnSpc>
                <a:spcPts val="8595"/>
              </a:lnSpc>
            </a:pPr>
            <a:r>
              <a:rPr lang="en-US" sz="8595">
                <a:solidFill>
                  <a:srgbClr val="373330"/>
                </a:solidFill>
                <a:latin typeface="Baloo"/>
              </a:rPr>
              <a:t>Danh sách các bảng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0A89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8777388" y="0"/>
            <a:ext cx="10145554" cy="10287000"/>
          </a:xfrm>
          <a:prstGeom prst="rect">
            <a:avLst/>
          </a:prstGeom>
        </p:spPr>
      </p:pic>
      <p:graphicFrame>
        <p:nvGraphicFramePr>
          <p:cNvPr id="3" name="Table 3"/>
          <p:cNvGraphicFramePr>
            <a:graphicFrameLocks noGrp="1"/>
          </p:cNvGraphicFramePr>
          <p:nvPr/>
        </p:nvGraphicFramePr>
        <p:xfrm>
          <a:off x="18288000" y="-1266825"/>
          <a:ext cx="5423187" cy="4273550"/>
        </p:xfrm>
        <a:graphic>
          <a:graphicData uri="http://schemas.openxmlformats.org/drawingml/2006/table">
            <a:tbl>
              <a:tblPr/>
              <a:tblGrid>
                <a:gridCol w="1807729">
                  <a:extLst>
                    <a:ext uri="{9D8B030D-6E8A-4147-A177-3AD203B41FA5}">
                      <a16:colId xmlns:a16="http://schemas.microsoft.com/office/drawing/2014/main" val="20000"/>
                    </a:ext>
                  </a:extLst>
                </a:gridCol>
                <a:gridCol w="1807729">
                  <a:extLst>
                    <a:ext uri="{9D8B030D-6E8A-4147-A177-3AD203B41FA5}">
                      <a16:colId xmlns:a16="http://schemas.microsoft.com/office/drawing/2014/main" val="20001"/>
                    </a:ext>
                  </a:extLst>
                </a:gridCol>
                <a:gridCol w="1807729">
                  <a:extLst>
                    <a:ext uri="{9D8B030D-6E8A-4147-A177-3AD203B41FA5}">
                      <a16:colId xmlns:a16="http://schemas.microsoft.com/office/drawing/2014/main" val="20002"/>
                    </a:ext>
                  </a:extLst>
                </a:gridCol>
              </a:tblGrid>
              <a:tr h="382136">
                <a:tc gridSpan="3">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136">
                <a:tc gridSpan="3">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2136">
                <a:tc>
                  <a:txBody>
                    <a:bodyPr/>
                    <a:lstStyle/>
                    <a:p>
                      <a:pPr algn="l">
                        <a:defRPr/>
                      </a:pPr>
                      <a:endParaRPr/>
                    </a:p>
                    <a:p>
                      <a:r>
                        <a:rPr lang="en-US"/>
                        <a:t>  Tên thuộc tính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2136">
                <a:tc>
                  <a:txBody>
                    <a:bodyPr/>
                    <a:lstStyle/>
                    <a:p>
                      <a:pPr algn="l">
                        <a:defRPr/>
                      </a:pPr>
                      <a:endParaRPr/>
                    </a:p>
                    <a:p>
                      <a:r>
                        <a:rPr lang="en-US"/>
                        <a:t>  USERNAME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Tài khoản, khóa chính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2136">
                <a:tc>
                  <a:txBody>
                    <a:bodyPr/>
                    <a:lstStyle/>
                    <a:p>
                      <a:pPr algn="l">
                        <a:defRPr/>
                      </a:pPr>
                      <a:endParaRPr/>
                    </a:p>
                    <a:p>
                      <a:r>
                        <a:rPr lang="en-US"/>
                        <a:t>  PASSWORD</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Mật khẩu (mã hóa)</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2136">
                <a:tc>
                  <a:txBody>
                    <a:bodyPr/>
                    <a:lstStyle/>
                    <a:p>
                      <a:pPr algn="l">
                        <a:defRPr/>
                      </a:pPr>
                      <a:endParaRPr/>
                    </a:p>
                    <a:p>
                      <a:r>
                        <a:rPr lang="en-US"/>
                        <a:t>  FIRSTNAME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First 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2136">
                <a:tc>
                  <a:txBody>
                    <a:bodyPr/>
                    <a:lstStyle/>
                    <a:p>
                      <a:pPr algn="l">
                        <a:defRPr/>
                      </a:pPr>
                      <a:endParaRPr/>
                    </a:p>
                    <a:p>
                      <a:r>
                        <a:rPr lang="en-US"/>
                        <a:t>  LASTNAME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Last 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2136">
                <a:tc>
                  <a:txBody>
                    <a:bodyPr/>
                    <a:lstStyle/>
                    <a:p>
                      <a:pPr algn="l">
                        <a:defRPr/>
                      </a:pPr>
                      <a:endParaRPr/>
                    </a:p>
                    <a:p>
                      <a:r>
                        <a:rPr lang="en-US"/>
                        <a:t>  PHONE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VARCHAR(15)</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Số điện thoại</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2136">
                <a:tc>
                  <a:txBody>
                    <a:bodyPr/>
                    <a:lstStyle/>
                    <a:p>
                      <a:pPr algn="l">
                        <a:defRPr/>
                      </a:pPr>
                      <a:endParaRPr/>
                    </a:p>
                    <a:p>
                      <a:r>
                        <a:rPr lang="en-US"/>
                        <a:t>  CCCD</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VARCHAR(12)</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Số căn cước công dân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82136">
                <a:tc>
                  <a:txBody>
                    <a:bodyPr/>
                    <a:lstStyle/>
                    <a:p>
                      <a:pPr algn="l">
                        <a:defRPr/>
                      </a:pPr>
                      <a:endParaRPr/>
                    </a:p>
                    <a:p>
                      <a:r>
                        <a:rPr lang="en-US"/>
                        <a:t>  ADDRESS</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Địa chỉ</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52194">
                <a:tc>
                  <a:txBody>
                    <a:bodyPr/>
                    <a:lstStyle/>
                    <a:p>
                      <a:pPr algn="l">
                        <a:defRPr/>
                      </a:pPr>
                      <a:endParaRPr/>
                    </a:p>
                    <a:p>
                      <a:r>
                        <a:rPr lang="en-US"/>
                        <a:t>  QUYENHAN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Quyền hạn, khóa ngoại</a:t>
                      </a:r>
                    </a:p>
                    <a:p>
                      <a:r>
                        <a:rPr lang="en-US"/>
                        <a:t>  của bảng QUYENHAN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4" name="Table 4"/>
          <p:cNvGraphicFramePr>
            <a:graphicFrameLocks noGrp="1"/>
          </p:cNvGraphicFramePr>
          <p:nvPr/>
        </p:nvGraphicFramePr>
        <p:xfrm>
          <a:off x="851535" y="1938338"/>
          <a:ext cx="4876800" cy="5340350"/>
        </p:xfrm>
        <a:graphic>
          <a:graphicData uri="http://schemas.openxmlformats.org/drawingml/2006/table">
            <a:tbl>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356448">
                <a:tc gridSpan="3">
                  <a:txBody>
                    <a:bodyPr/>
                    <a:lstStyle/>
                    <a:p>
                      <a:pPr algn="l">
                        <a:defRPr/>
                      </a:pPr>
                      <a:endParaRPr/>
                    </a:p>
                    <a:p>
                      <a:r>
                        <a:rPr lang="en-US"/>
                        <a:t>  HOADON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HOADON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HOADON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56448">
                <a:tc gridSpan="3">
                  <a:txBody>
                    <a:bodyPr/>
                    <a:lstStyle/>
                    <a:p>
                      <a:pPr algn="l">
                        <a:defRPr/>
                      </a:pPr>
                      <a:endParaRPr/>
                    </a:p>
                    <a:p>
                      <a:r>
                        <a:rPr lang="en-US"/>
                        <a:t>  Lưu danh sách hóa đơn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hóa đơn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hóa đơn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56448">
                <a:tc>
                  <a:txBody>
                    <a:bodyPr/>
                    <a:lstStyle/>
                    <a:p>
                      <a:pPr algn="l">
                        <a:defRPr/>
                      </a:pPr>
                      <a:endParaRPr/>
                    </a:p>
                    <a:p>
                      <a:r>
                        <a:rPr lang="en-US"/>
                        <a:t>  Tên thuộc tính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56448">
                <a:tc>
                  <a:txBody>
                    <a:bodyPr/>
                    <a:lstStyle/>
                    <a:p>
                      <a:pPr algn="l">
                        <a:defRPr/>
                      </a:pPr>
                      <a:endParaRPr/>
                    </a:p>
                    <a:p>
                      <a:r>
                        <a:rPr lang="en-US"/>
                        <a:t>  ID</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Khóa chính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26464">
                <a:tc>
                  <a:txBody>
                    <a:bodyPr/>
                    <a:lstStyle/>
                    <a:p>
                      <a:pPr algn="l">
                        <a:defRPr/>
                      </a:pPr>
                      <a:endParaRPr/>
                    </a:p>
                    <a:p>
                      <a:r>
                        <a:rPr lang="en-US"/>
                        <a:t>  ID_DATBAN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ID đặt bàn, khóa ngoại</a:t>
                      </a:r>
                    </a:p>
                    <a:p>
                      <a:r>
                        <a:rPr lang="en-US"/>
                        <a:t>  của LICHSUDATBAN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26464">
                <a:tc>
                  <a:txBody>
                    <a:bodyPr/>
                    <a:lstStyle/>
                    <a:p>
                      <a:pPr algn="l">
                        <a:defRPr/>
                      </a:pPr>
                      <a:endParaRPr/>
                    </a:p>
                    <a:p>
                      <a:r>
                        <a:rPr lang="en-US"/>
                        <a:t>  VOUCHER</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VARCHAR(50)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Voucher, khóa ngoại của</a:t>
                      </a:r>
                    </a:p>
                    <a:p>
                      <a:r>
                        <a:rPr lang="en-US"/>
                        <a:t>  VOUCHER</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26464">
                <a:tc>
                  <a:txBody>
                    <a:bodyPr/>
                    <a:lstStyle/>
                    <a:p>
                      <a:pPr algn="l">
                        <a:defRPr/>
                      </a:pPr>
                      <a:endParaRPr/>
                    </a:p>
                    <a:p>
                      <a:r>
                        <a:rPr lang="en-US"/>
                        <a:t>  NHANVIEN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Tài khoản nhân viên,</a:t>
                      </a:r>
                    </a:p>
                    <a:p>
                      <a:r>
                        <a:rPr lang="en-US"/>
                        <a:t>  khóa ngoại của TAIKHOAN </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26464">
                <a:tc>
                  <a:txBody>
                    <a:bodyPr/>
                    <a:lstStyle/>
                    <a:p>
                      <a:pPr algn="l">
                        <a:defRPr/>
                      </a:pPr>
                      <a:endParaRPr/>
                    </a:p>
                    <a:p>
                      <a:r>
                        <a:rPr lang="en-US"/>
                        <a:t>  THANHTIEN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Tồng tiền trước giảm</a:t>
                      </a:r>
                    </a:p>
                    <a:p>
                      <a:r>
                        <a:rPr lang="en-US"/>
                        <a:t>  giá</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56448">
                <a:tc>
                  <a:txBody>
                    <a:bodyPr/>
                    <a:lstStyle/>
                    <a:p>
                      <a:pPr algn="l">
                        <a:defRPr/>
                      </a:pPr>
                      <a:endParaRPr/>
                    </a:p>
                    <a:p>
                      <a:r>
                        <a:rPr lang="en-US"/>
                        <a:t>  THANHTIENGIAMGIA</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Tổng tiền sau giảm giá</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26464">
                <a:tc>
                  <a:txBody>
                    <a:bodyPr/>
                    <a:lstStyle/>
                    <a:p>
                      <a:pPr algn="l">
                        <a:defRPr/>
                      </a:pPr>
                      <a:endParaRPr/>
                    </a:p>
                    <a:p>
                      <a:r>
                        <a:rPr lang="en-US"/>
                        <a:t>  THANHTOAN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Tình trạng thanh toán:</a:t>
                      </a:r>
                    </a:p>
                    <a:p>
                      <a:r>
                        <a:rPr lang="en-US"/>
                        <a:t>  0 (chưa), 1 (rồi)</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356448">
                <a:tc>
                  <a:txBody>
                    <a:bodyPr/>
                    <a:lstStyle/>
                    <a:p>
                      <a:pPr algn="l">
                        <a:defRPr/>
                      </a:pPr>
                      <a:endParaRPr/>
                    </a:p>
                    <a:p>
                      <a:r>
                        <a:rPr lang="en-US"/>
                        <a:t>  THOIGIAN_TAO</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DATETIME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Thời gian tạo hóa đơn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r h="356448">
                <a:tc>
                  <a:txBody>
                    <a:bodyPr/>
                    <a:lstStyle/>
                    <a:p>
                      <a:pPr algn="l">
                        <a:defRPr/>
                      </a:pPr>
                      <a:endParaRPr/>
                    </a:p>
                    <a:p>
                      <a:r>
                        <a:rPr lang="en-US"/>
                        <a:t>  THOIGIAN_THANHTOAN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DATETIME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Thời gian thanh toán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1"/>
                  </a:ext>
                </a:extLst>
              </a:tr>
              <a:tr h="356448">
                <a:tc>
                  <a:txBody>
                    <a:bodyPr/>
                    <a:lstStyle/>
                    <a:p>
                      <a:pPr algn="l">
                        <a:defRPr/>
                      </a:pPr>
                      <a:endParaRPr/>
                    </a:p>
                    <a:p>
                      <a:r>
                        <a:rPr lang="en-US"/>
                        <a:t>  KHACHTRA</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DATETIME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Số tiền khách trả</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2"/>
                  </a:ext>
                </a:extLst>
              </a:tr>
              <a:tr h="356448">
                <a:tc>
                  <a:txBody>
                    <a:bodyPr/>
                    <a:lstStyle/>
                    <a:p>
                      <a:pPr algn="l">
                        <a:defRPr/>
                      </a:pPr>
                      <a:endParaRPr/>
                    </a:p>
                    <a:p>
                      <a:r>
                        <a:rPr lang="en-US"/>
                        <a:t>  TIENTHUA</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DATETIME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Số tiền thừa</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3"/>
                  </a:ext>
                </a:extLst>
              </a:tr>
            </a:tbl>
          </a:graphicData>
        </a:graphic>
      </p:graphicFrame>
      <p:graphicFrame>
        <p:nvGraphicFramePr>
          <p:cNvPr id="5" name="Table 5"/>
          <p:cNvGraphicFramePr>
            <a:graphicFrameLocks noGrp="1"/>
          </p:cNvGraphicFramePr>
          <p:nvPr/>
        </p:nvGraphicFramePr>
        <p:xfrm>
          <a:off x="9944100" y="2001497"/>
          <a:ext cx="6502420" cy="7078155"/>
        </p:xfrm>
        <a:graphic>
          <a:graphicData uri="http://schemas.openxmlformats.org/drawingml/2006/table">
            <a:tbl>
              <a:tblPr/>
              <a:tblGrid>
                <a:gridCol w="2167473">
                  <a:extLst>
                    <a:ext uri="{9D8B030D-6E8A-4147-A177-3AD203B41FA5}">
                      <a16:colId xmlns:a16="http://schemas.microsoft.com/office/drawing/2014/main" val="20000"/>
                    </a:ext>
                  </a:extLst>
                </a:gridCol>
                <a:gridCol w="2167473">
                  <a:extLst>
                    <a:ext uri="{9D8B030D-6E8A-4147-A177-3AD203B41FA5}">
                      <a16:colId xmlns:a16="http://schemas.microsoft.com/office/drawing/2014/main" val="20001"/>
                    </a:ext>
                  </a:extLst>
                </a:gridCol>
                <a:gridCol w="2167473">
                  <a:extLst>
                    <a:ext uri="{9D8B030D-6E8A-4147-A177-3AD203B41FA5}">
                      <a16:colId xmlns:a16="http://schemas.microsoft.com/office/drawing/2014/main" val="20002"/>
                    </a:ext>
                  </a:extLst>
                </a:gridCol>
              </a:tblGrid>
              <a:tr h="611064">
                <a:tc gridSpan="3">
                  <a:txBody>
                    <a:bodyPr/>
                    <a:lstStyle/>
                    <a:p>
                      <a:pPr algn="l">
                        <a:defRPr/>
                      </a:pPr>
                      <a:endParaRPr/>
                    </a:p>
                    <a:p>
                      <a:r>
                        <a:rPr lang="en-US"/>
                        <a:t>  LICHSUORDER</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hMerge="1">
                  <a:txBody>
                    <a:bodyPr/>
                    <a:lstStyle/>
                    <a:p>
                      <a:pPr algn="l">
                        <a:defRPr/>
                      </a:pPr>
                      <a:endParaRPr/>
                    </a:p>
                    <a:p>
                      <a:r>
                        <a:rPr lang="en-US"/>
                        <a:t>  LICHSUORDER</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hMerge="1">
                  <a:txBody>
                    <a:bodyPr/>
                    <a:lstStyle/>
                    <a:p>
                      <a:pPr algn="l">
                        <a:defRPr/>
                      </a:pPr>
                      <a:endParaRPr/>
                    </a:p>
                    <a:p>
                      <a:r>
                        <a:rPr lang="en-US"/>
                        <a:t>  LICHSUORDER</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611064">
                <a:tc gridSpan="3">
                  <a:txBody>
                    <a:bodyPr/>
                    <a:lstStyle/>
                    <a:p>
                      <a:pPr algn="l">
                        <a:defRPr/>
                      </a:pPr>
                      <a:endParaRPr/>
                    </a:p>
                    <a:p>
                      <a:r>
                        <a:rPr lang="en-US"/>
                        <a:t>  Lưu lịch sử order</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hMerge="1">
                  <a:txBody>
                    <a:bodyPr/>
                    <a:lstStyle/>
                    <a:p>
                      <a:pPr algn="l">
                        <a:defRPr/>
                      </a:pPr>
                      <a:endParaRPr/>
                    </a:p>
                    <a:p>
                      <a:r>
                        <a:rPr lang="en-US"/>
                        <a:t>  Lưu lịch sử order</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hMerge="1">
                  <a:txBody>
                    <a:bodyPr/>
                    <a:lstStyle/>
                    <a:p>
                      <a:pPr algn="l">
                        <a:defRPr/>
                      </a:pPr>
                      <a:endParaRPr/>
                    </a:p>
                    <a:p>
                      <a:r>
                        <a:rPr lang="en-US"/>
                        <a:t>  Lưu lịch sử order</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611064">
                <a:tc>
                  <a:txBody>
                    <a:bodyPr/>
                    <a:lstStyle/>
                    <a:p>
                      <a:pPr algn="l">
                        <a:defRPr/>
                      </a:pPr>
                      <a:endParaRPr/>
                    </a:p>
                    <a:p>
                      <a:r>
                        <a:rPr lang="en-US"/>
                        <a:t>  Tên thuộc tính</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611064">
                <a:tc>
                  <a:txBody>
                    <a:bodyPr/>
                    <a:lstStyle/>
                    <a:p>
                      <a:pPr algn="l">
                        <a:defRPr/>
                      </a:pPr>
                      <a:endParaRPr/>
                    </a:p>
                    <a:p>
                      <a:r>
                        <a:rPr lang="en-US"/>
                        <a:t>  ID</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Khóa chính</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729882">
                <a:tc>
                  <a:txBody>
                    <a:bodyPr/>
                    <a:lstStyle/>
                    <a:p>
                      <a:pPr algn="l">
                        <a:defRPr/>
                      </a:pPr>
                      <a:endParaRPr/>
                    </a:p>
                    <a:p>
                      <a:r>
                        <a:rPr lang="en-US"/>
                        <a:t>  ID_DATBAN</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ID đặt bàn, khóa ngoại</a:t>
                      </a:r>
                    </a:p>
                    <a:p>
                      <a:r>
                        <a:rPr lang="en-US"/>
                        <a:t>  của LICHSUDATBAN</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729882">
                <a:tc>
                  <a:txBody>
                    <a:bodyPr/>
                    <a:lstStyle/>
                    <a:p>
                      <a:pPr algn="l">
                        <a:defRPr/>
                      </a:pPr>
                      <a:endParaRPr/>
                    </a:p>
                    <a:p>
                      <a:r>
                        <a:rPr lang="en-US"/>
                        <a:t>  ID_SANPHAM</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VARCHAR(10)</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ID sản phẩm, khóa ngoại</a:t>
                      </a:r>
                    </a:p>
                    <a:p>
                      <a:r>
                        <a:rPr lang="en-US"/>
                        <a:t>  của DANHSACHSANPHAM</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611064">
                <a:tc>
                  <a:txBody>
                    <a:bodyPr/>
                    <a:lstStyle/>
                    <a:p>
                      <a:pPr algn="l">
                        <a:defRPr/>
                      </a:pPr>
                      <a:endParaRPr/>
                    </a:p>
                    <a:p>
                      <a:r>
                        <a:rPr lang="en-US"/>
                        <a:t>  DONGIA</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Giá tiền / 1 sản phẩm</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729882">
                <a:tc>
                  <a:txBody>
                    <a:bodyPr/>
                    <a:lstStyle/>
                    <a:p>
                      <a:pPr algn="l">
                        <a:defRPr/>
                      </a:pPr>
                      <a:endParaRPr/>
                    </a:p>
                    <a:p>
                      <a:r>
                        <a:rPr lang="en-US"/>
                        <a:t>  DONGIAGIAM</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Giá tiền đã giảm /1 sản</a:t>
                      </a:r>
                    </a:p>
                    <a:p>
                      <a:r>
                        <a:rPr lang="en-US"/>
                        <a:t>  phẩm</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611064">
                <a:tc>
                  <a:txBody>
                    <a:bodyPr/>
                    <a:lstStyle/>
                    <a:p>
                      <a:pPr algn="l">
                        <a:defRPr/>
                      </a:pPr>
                      <a:endParaRPr/>
                    </a:p>
                    <a:p>
                      <a:r>
                        <a:rPr lang="en-US"/>
                        <a:t>  SOLUONG</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Số lượng sản phẩm</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611064">
                <a:tc>
                  <a:txBody>
                    <a:bodyPr/>
                    <a:lstStyle/>
                    <a:p>
                      <a:pPr algn="l">
                        <a:defRPr/>
                      </a:pPr>
                      <a:endParaRPr/>
                    </a:p>
                    <a:p>
                      <a:r>
                        <a:rPr lang="en-US"/>
                        <a:t>  THOIGIAN</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DATETIME</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Thời gian order</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611064">
                <a:tc>
                  <a:txBody>
                    <a:bodyPr/>
                    <a:lstStyle/>
                    <a:p>
                      <a:pPr algn="l">
                        <a:defRPr/>
                      </a:pPr>
                      <a:endParaRPr/>
                    </a:p>
                    <a:p>
                      <a:r>
                        <a:rPr lang="en-US"/>
                        <a:t>  THANHTIEN</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tc>
                  <a:txBody>
                    <a:bodyPr/>
                    <a:lstStyle/>
                    <a:p>
                      <a:pPr algn="l">
                        <a:defRPr/>
                      </a:pPr>
                      <a:endParaRPr/>
                    </a:p>
                    <a:p>
                      <a:r>
                        <a:rPr lang="en-US"/>
                        <a:t>  Thành tiền </a:t>
                      </a:r>
                    </a:p>
                    <a:p>
                      <a:r>
                        <a:rPr lang="en-US" sz="800">
                          <a:solidFill>
                            <a:srgbClr val="000000"/>
                          </a:solidFill>
                          <a:latin typeface="Nunito Bold"/>
                        </a:rPr>
                        <a:t>  </a:t>
                      </a:r>
                    </a:p>
                  </a:txBody>
                  <a:tcPr>
                    <a:lnL w="16933" cap="flat" cmpd="sng" algn="ctr">
                      <a:solidFill>
                        <a:srgbClr val="000000"/>
                      </a:solidFill>
                      <a:prstDash val="solid"/>
                      <a:round/>
                      <a:headEnd type="none" w="med" len="med"/>
                      <a:tailEnd type="none" w="med" len="med"/>
                    </a:lnL>
                    <a:lnR w="16933" cap="flat" cmpd="sng" algn="ctr">
                      <a:solidFill>
                        <a:srgbClr val="000000"/>
                      </a:solidFill>
                      <a:prstDash val="solid"/>
                      <a:round/>
                      <a:headEnd type="none" w="med" len="med"/>
                      <a:tailEnd type="none" w="med" len="med"/>
                    </a:lnR>
                    <a:lnT w="16933" cap="flat" cmpd="sng" algn="ctr">
                      <a:solidFill>
                        <a:srgbClr val="000000"/>
                      </a:solidFill>
                      <a:prstDash val="solid"/>
                      <a:round/>
                      <a:headEnd type="none" w="med" len="med"/>
                      <a:tailEnd type="none" w="med" len="med"/>
                    </a:lnT>
                    <a:lnB w="16933"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sp>
        <p:nvSpPr>
          <p:cNvPr id="6" name="TextBox 6"/>
          <p:cNvSpPr txBox="1"/>
          <p:nvPr/>
        </p:nvSpPr>
        <p:spPr>
          <a:xfrm>
            <a:off x="3682556" y="227353"/>
            <a:ext cx="9919144" cy="1774144"/>
          </a:xfrm>
          <a:prstGeom prst="rect">
            <a:avLst/>
          </a:prstGeom>
        </p:spPr>
        <p:txBody>
          <a:bodyPr lIns="0" tIns="0" rIns="0" bIns="0" rtlCol="0" anchor="t">
            <a:spAutoFit/>
          </a:bodyPr>
          <a:lstStyle/>
          <a:p>
            <a:pPr algn="ctr">
              <a:lnSpc>
                <a:spcPts val="8595"/>
              </a:lnSpc>
            </a:pPr>
            <a:r>
              <a:rPr lang="en-US" sz="8595">
                <a:solidFill>
                  <a:srgbClr val="373330"/>
                </a:solidFill>
                <a:latin typeface="Baloo"/>
              </a:rPr>
              <a:t>Danh sách các bảng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0A89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8777388" y="0"/>
            <a:ext cx="10145554" cy="10287000"/>
          </a:xfrm>
          <a:prstGeom prst="rect">
            <a:avLst/>
          </a:prstGeom>
        </p:spPr>
      </p:pic>
      <p:graphicFrame>
        <p:nvGraphicFramePr>
          <p:cNvPr id="3" name="Table 3"/>
          <p:cNvGraphicFramePr>
            <a:graphicFrameLocks noGrp="1"/>
          </p:cNvGraphicFramePr>
          <p:nvPr/>
        </p:nvGraphicFramePr>
        <p:xfrm>
          <a:off x="18288000" y="-1266825"/>
          <a:ext cx="5423187" cy="4273550"/>
        </p:xfrm>
        <a:graphic>
          <a:graphicData uri="http://schemas.openxmlformats.org/drawingml/2006/table">
            <a:tbl>
              <a:tblPr/>
              <a:tblGrid>
                <a:gridCol w="1807729">
                  <a:extLst>
                    <a:ext uri="{9D8B030D-6E8A-4147-A177-3AD203B41FA5}">
                      <a16:colId xmlns:a16="http://schemas.microsoft.com/office/drawing/2014/main" val="20000"/>
                    </a:ext>
                  </a:extLst>
                </a:gridCol>
                <a:gridCol w="1807729">
                  <a:extLst>
                    <a:ext uri="{9D8B030D-6E8A-4147-A177-3AD203B41FA5}">
                      <a16:colId xmlns:a16="http://schemas.microsoft.com/office/drawing/2014/main" val="20001"/>
                    </a:ext>
                  </a:extLst>
                </a:gridCol>
                <a:gridCol w="1807729">
                  <a:extLst>
                    <a:ext uri="{9D8B030D-6E8A-4147-A177-3AD203B41FA5}">
                      <a16:colId xmlns:a16="http://schemas.microsoft.com/office/drawing/2014/main" val="20002"/>
                    </a:ext>
                  </a:extLst>
                </a:gridCol>
              </a:tblGrid>
              <a:tr h="382136">
                <a:tc gridSpan="3">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82136">
                <a:tc gridSpan="3">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danh sách tài khoản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2136">
                <a:tc>
                  <a:txBody>
                    <a:bodyPr/>
                    <a:lstStyle/>
                    <a:p>
                      <a:pPr algn="l">
                        <a:defRPr/>
                      </a:pPr>
                      <a:endParaRPr/>
                    </a:p>
                    <a:p>
                      <a:r>
                        <a:rPr lang="en-US"/>
                        <a:t>  Tên thuộc tính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2136">
                <a:tc>
                  <a:txBody>
                    <a:bodyPr/>
                    <a:lstStyle/>
                    <a:p>
                      <a:pPr algn="l">
                        <a:defRPr/>
                      </a:pPr>
                      <a:endParaRPr/>
                    </a:p>
                    <a:p>
                      <a:r>
                        <a:rPr lang="en-US"/>
                        <a:t>  USERNAME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Tài khoản, khóa chính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2136">
                <a:tc>
                  <a:txBody>
                    <a:bodyPr/>
                    <a:lstStyle/>
                    <a:p>
                      <a:pPr algn="l">
                        <a:defRPr/>
                      </a:pPr>
                      <a:endParaRPr/>
                    </a:p>
                    <a:p>
                      <a:r>
                        <a:rPr lang="en-US"/>
                        <a:t>  PASSWORD</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Mật khẩu (mã hóa)</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382136">
                <a:tc>
                  <a:txBody>
                    <a:bodyPr/>
                    <a:lstStyle/>
                    <a:p>
                      <a:pPr algn="l">
                        <a:defRPr/>
                      </a:pPr>
                      <a:endParaRPr/>
                    </a:p>
                    <a:p>
                      <a:r>
                        <a:rPr lang="en-US"/>
                        <a:t>  FIRSTNAME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First 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382136">
                <a:tc>
                  <a:txBody>
                    <a:bodyPr/>
                    <a:lstStyle/>
                    <a:p>
                      <a:pPr algn="l">
                        <a:defRPr/>
                      </a:pPr>
                      <a:endParaRPr/>
                    </a:p>
                    <a:p>
                      <a:r>
                        <a:rPr lang="en-US"/>
                        <a:t>  LASTNAME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Last 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382136">
                <a:tc>
                  <a:txBody>
                    <a:bodyPr/>
                    <a:lstStyle/>
                    <a:p>
                      <a:pPr algn="l">
                        <a:defRPr/>
                      </a:pPr>
                      <a:endParaRPr/>
                    </a:p>
                    <a:p>
                      <a:r>
                        <a:rPr lang="en-US"/>
                        <a:t>  PHONE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VARCHAR(15)</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Số điện thoại</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382136">
                <a:tc>
                  <a:txBody>
                    <a:bodyPr/>
                    <a:lstStyle/>
                    <a:p>
                      <a:pPr algn="l">
                        <a:defRPr/>
                      </a:pPr>
                      <a:endParaRPr/>
                    </a:p>
                    <a:p>
                      <a:r>
                        <a:rPr lang="en-US"/>
                        <a:t>  CCCD</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VARCHAR(12)</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Số căn cước công dân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382136">
                <a:tc>
                  <a:txBody>
                    <a:bodyPr/>
                    <a:lstStyle/>
                    <a:p>
                      <a:pPr algn="l">
                        <a:defRPr/>
                      </a:pPr>
                      <a:endParaRPr/>
                    </a:p>
                    <a:p>
                      <a:r>
                        <a:rPr lang="en-US"/>
                        <a:t>  ADDRESS</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Địa chỉ</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r h="452194">
                <a:tc>
                  <a:txBody>
                    <a:bodyPr/>
                    <a:lstStyle/>
                    <a:p>
                      <a:pPr algn="l">
                        <a:defRPr/>
                      </a:pPr>
                      <a:endParaRPr/>
                    </a:p>
                    <a:p>
                      <a:r>
                        <a:rPr lang="en-US"/>
                        <a:t>  QUYENHAN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Quyền hạn, khóa ngoại</a:t>
                      </a:r>
                    </a:p>
                    <a:p>
                      <a:r>
                        <a:rPr lang="en-US"/>
                        <a:t>  của bảng QUYENHAN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graphicFrame>
        <p:nvGraphicFramePr>
          <p:cNvPr id="4" name="Table 4"/>
          <p:cNvGraphicFramePr>
            <a:graphicFrameLocks noGrp="1"/>
          </p:cNvGraphicFramePr>
          <p:nvPr/>
        </p:nvGraphicFramePr>
        <p:xfrm>
          <a:off x="1028700" y="2514600"/>
          <a:ext cx="7315200" cy="6800850"/>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831003">
                <a:tc gridSpan="3">
                  <a:txBody>
                    <a:bodyPr/>
                    <a:lstStyle/>
                    <a:p>
                      <a:pPr algn="l">
                        <a:defRPr/>
                      </a:pPr>
                      <a:endParaRPr/>
                    </a:p>
                    <a:p>
                      <a:r>
                        <a:rPr lang="en-US"/>
                        <a:t>  LICHSUCA</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endParaRPr/>
                    </a:p>
                    <a:p>
                      <a:r>
                        <a:rPr lang="en-US"/>
                        <a:t>  LICHSUCA</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endParaRPr/>
                    </a:p>
                    <a:p>
                      <a:r>
                        <a:rPr lang="en-US"/>
                        <a:t>  LICHSUCA</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31003">
                <a:tc gridSpan="3">
                  <a:txBody>
                    <a:bodyPr/>
                    <a:lstStyle/>
                    <a:p>
                      <a:pPr algn="l">
                        <a:defRPr/>
                      </a:pPr>
                      <a:endParaRPr/>
                    </a:p>
                    <a:p>
                      <a:r>
                        <a:rPr lang="en-US"/>
                        <a:t>  Lưu lịch sử ca làm của nhân viên</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endParaRPr/>
                    </a:p>
                    <a:p>
                      <a:r>
                        <a:rPr lang="en-US"/>
                        <a:t>  Lưu lịch sử ca làm của nhân viên</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hMerge="1">
                  <a:txBody>
                    <a:bodyPr/>
                    <a:lstStyle/>
                    <a:p>
                      <a:pPr algn="l">
                        <a:defRPr/>
                      </a:pPr>
                      <a:endParaRPr/>
                    </a:p>
                    <a:p>
                      <a:r>
                        <a:rPr lang="en-US"/>
                        <a:t>  Lưu lịch sử ca làm của nhân viên</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31003">
                <a:tc>
                  <a:txBody>
                    <a:bodyPr/>
                    <a:lstStyle/>
                    <a:p>
                      <a:pPr algn="l">
                        <a:defRPr/>
                      </a:pPr>
                      <a:endParaRPr/>
                    </a:p>
                    <a:p>
                      <a:r>
                        <a:rPr lang="en-US"/>
                        <a:t>  Tên thuộc tính</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31003">
                <a:tc>
                  <a:txBody>
                    <a:bodyPr/>
                    <a:lstStyle/>
                    <a:p>
                      <a:pPr algn="l">
                        <a:defRPr/>
                      </a:pPr>
                      <a:endParaRPr/>
                    </a:p>
                    <a:p>
                      <a:r>
                        <a:rPr lang="en-US"/>
                        <a:t>  ID</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Khóa chính</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983831">
                <a:tc>
                  <a:txBody>
                    <a:bodyPr/>
                    <a:lstStyle/>
                    <a:p>
                      <a:pPr algn="l">
                        <a:defRPr/>
                      </a:pPr>
                      <a:endParaRPr/>
                    </a:p>
                    <a:p>
                      <a:r>
                        <a:rPr lang="en-US"/>
                        <a:t>  USERNAME</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VARCHAR(100)</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Tài khoản, khóa ngoại</a:t>
                      </a:r>
                    </a:p>
                    <a:p>
                      <a:r>
                        <a:rPr lang="en-US"/>
                        <a:t>  của TAIKHOAN</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31003">
                <a:tc>
                  <a:txBody>
                    <a:bodyPr/>
                    <a:lstStyle/>
                    <a:p>
                      <a:pPr algn="l">
                        <a:defRPr/>
                      </a:pPr>
                      <a:endParaRPr/>
                    </a:p>
                    <a:p>
                      <a:r>
                        <a:rPr lang="en-US"/>
                        <a:t>  THOIGIANVAOCA</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DATETIME</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Thời gian vào ca làm</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31003">
                <a:tc>
                  <a:txBody>
                    <a:bodyPr/>
                    <a:lstStyle/>
                    <a:p>
                      <a:pPr algn="l">
                        <a:defRPr/>
                      </a:pPr>
                      <a:endParaRPr/>
                    </a:p>
                    <a:p>
                      <a:r>
                        <a:rPr lang="en-US"/>
                        <a:t>  THOIGIANRACA</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DATETIME</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Thời gian ra ca làm</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31003">
                <a:tc>
                  <a:txBody>
                    <a:bodyPr/>
                    <a:lstStyle/>
                    <a:p>
                      <a:pPr algn="l">
                        <a:defRPr/>
                      </a:pPr>
                      <a:endParaRPr/>
                    </a:p>
                    <a:p>
                      <a:r>
                        <a:rPr lang="en-US"/>
                        <a:t>  TONGGIOLAM</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tc>
                  <a:txBody>
                    <a:bodyPr/>
                    <a:lstStyle/>
                    <a:p>
                      <a:pPr algn="l">
                        <a:defRPr/>
                      </a:pPr>
                      <a:endParaRPr/>
                    </a:p>
                    <a:p>
                      <a:r>
                        <a:rPr lang="en-US"/>
                        <a:t>  Tổng giờ làm</a:t>
                      </a:r>
                    </a:p>
                    <a:p>
                      <a:r>
                        <a:rPr lang="en-US" sz="900">
                          <a:solidFill>
                            <a:srgbClr val="000000"/>
                          </a:solidFill>
                          <a:latin typeface="Nunito Bold"/>
                        </a:rPr>
                        <a:t>  </a:t>
                      </a:r>
                    </a:p>
                  </a:txBody>
                  <a:tcPr>
                    <a:lnL w="19050" cap="flat" cmpd="sng" algn="ctr">
                      <a:solidFill>
                        <a:srgbClr val="000000"/>
                      </a:solidFill>
                      <a:prstDash val="solid"/>
                      <a:round/>
                      <a:headEnd type="none" w="med" len="med"/>
                      <a:tailEnd type="none" w="med" len="med"/>
                    </a:lnL>
                    <a:lnR w="19050" cap="flat" cmpd="sng" algn="ctr">
                      <a:solidFill>
                        <a:srgbClr val="000000"/>
                      </a:solidFill>
                      <a:prstDash val="solid"/>
                      <a:round/>
                      <a:headEnd type="none" w="med" len="med"/>
                      <a:tailEnd type="none" w="med" len="med"/>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graphicFrame>
        <p:nvGraphicFramePr>
          <p:cNvPr id="5" name="Table 5"/>
          <p:cNvGraphicFramePr>
            <a:graphicFrameLocks noGrp="1"/>
          </p:cNvGraphicFramePr>
          <p:nvPr/>
        </p:nvGraphicFramePr>
        <p:xfrm>
          <a:off x="9471254" y="2514600"/>
          <a:ext cx="4876800" cy="4495800"/>
        </p:xfrm>
        <a:graphic>
          <a:graphicData uri="http://schemas.openxmlformats.org/drawingml/2006/table">
            <a:tbl>
              <a:tblPr/>
              <a:tblGrid>
                <a:gridCol w="1625600">
                  <a:extLst>
                    <a:ext uri="{9D8B030D-6E8A-4147-A177-3AD203B41FA5}">
                      <a16:colId xmlns:a16="http://schemas.microsoft.com/office/drawing/2014/main" val="20000"/>
                    </a:ext>
                  </a:extLst>
                </a:gridCol>
                <a:gridCol w="1625600">
                  <a:extLst>
                    <a:ext uri="{9D8B030D-6E8A-4147-A177-3AD203B41FA5}">
                      <a16:colId xmlns:a16="http://schemas.microsoft.com/office/drawing/2014/main" val="20001"/>
                    </a:ext>
                  </a:extLst>
                </a:gridCol>
                <a:gridCol w="1625600">
                  <a:extLst>
                    <a:ext uri="{9D8B030D-6E8A-4147-A177-3AD203B41FA5}">
                      <a16:colId xmlns:a16="http://schemas.microsoft.com/office/drawing/2014/main" val="20002"/>
                    </a:ext>
                  </a:extLst>
                </a:gridCol>
              </a:tblGrid>
              <a:tr h="407551">
                <a:tc gridSpan="3">
                  <a:txBody>
                    <a:bodyPr/>
                    <a:lstStyle/>
                    <a:p>
                      <a:pPr algn="l">
                        <a:defRPr/>
                      </a:pPr>
                      <a:endParaRPr/>
                    </a:p>
                    <a:p>
                      <a:r>
                        <a:rPr lang="en-US"/>
                        <a:t>  LICHSUTHANHTOANCA</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LICHSUTHANHTOANCA</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LICHSUTHANHTOANCA</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477599">
                <a:tc gridSpan="3">
                  <a:txBody>
                    <a:bodyPr/>
                    <a:lstStyle/>
                    <a:p>
                      <a:pPr algn="l">
                        <a:defRPr/>
                      </a:pPr>
                      <a:endParaRPr/>
                    </a:p>
                    <a:p>
                      <a:r>
                        <a:rPr lang="en-US"/>
                        <a:t>  Lưu lịch sử thanh toán ca làm</a:t>
                      </a:r>
                    </a:p>
                    <a:p>
                      <a:r>
                        <a:rPr lang="en-US"/>
                        <a:t>  cho nhân viên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lịch sử thanh toán ca làm</a:t>
                      </a:r>
                    </a:p>
                    <a:p>
                      <a:r>
                        <a:rPr lang="en-US"/>
                        <a:t>  cho nhân viên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hMerge="1">
                  <a:txBody>
                    <a:bodyPr/>
                    <a:lstStyle/>
                    <a:p>
                      <a:pPr algn="l">
                        <a:defRPr/>
                      </a:pPr>
                      <a:endParaRPr/>
                    </a:p>
                    <a:p>
                      <a:r>
                        <a:rPr lang="en-US"/>
                        <a:t>  Lưu lịch sử thanh toán ca làm</a:t>
                      </a:r>
                    </a:p>
                    <a:p>
                      <a:r>
                        <a:rPr lang="en-US"/>
                        <a:t>  cho nhân viên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07551">
                <a:tc>
                  <a:txBody>
                    <a:bodyPr/>
                    <a:lstStyle/>
                    <a:p>
                      <a:pPr algn="l">
                        <a:defRPr/>
                      </a:pPr>
                      <a:endParaRPr/>
                    </a:p>
                    <a:p>
                      <a:r>
                        <a:rPr lang="en-US"/>
                        <a:t>  Tên thuộc tính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Kiểu dữ liệu</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Mô tả</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407551">
                <a:tc>
                  <a:txBody>
                    <a:bodyPr/>
                    <a:lstStyle/>
                    <a:p>
                      <a:pPr algn="l">
                        <a:defRPr/>
                      </a:pPr>
                      <a:endParaRPr/>
                    </a:p>
                    <a:p>
                      <a:r>
                        <a:rPr lang="en-US"/>
                        <a:t>  ID</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Khóa chính</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477599">
                <a:tc>
                  <a:txBody>
                    <a:bodyPr/>
                    <a:lstStyle/>
                    <a:p>
                      <a:pPr algn="l">
                        <a:defRPr/>
                      </a:pPr>
                      <a:endParaRPr/>
                    </a:p>
                    <a:p>
                      <a:r>
                        <a:rPr lang="en-US"/>
                        <a:t>  USERNAME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VARCHAR(100)</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Tài khoản, khóa ngoại</a:t>
                      </a:r>
                    </a:p>
                    <a:p>
                      <a:r>
                        <a:rPr lang="en-US"/>
                        <a:t>  của TAIKHOAN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407551">
                <a:tc>
                  <a:txBody>
                    <a:bodyPr/>
                    <a:lstStyle/>
                    <a:p>
                      <a:pPr algn="l">
                        <a:defRPr/>
                      </a:pPr>
                      <a:endParaRPr/>
                    </a:p>
                    <a:p>
                      <a:r>
                        <a:rPr lang="en-US"/>
                        <a:t>  THOIGIAN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DATE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Ngày làm</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477599">
                <a:tc>
                  <a:txBody>
                    <a:bodyPr/>
                    <a:lstStyle/>
                    <a:p>
                      <a:pPr algn="l">
                        <a:defRPr/>
                      </a:pPr>
                      <a:endParaRPr/>
                    </a:p>
                    <a:p>
                      <a:r>
                        <a:rPr lang="en-US"/>
                        <a:t>  THOIGIAN_THANHTOAN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DATETIME</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Thời gian quản lý đã</a:t>
                      </a:r>
                    </a:p>
                    <a:p>
                      <a:r>
                        <a:rPr lang="en-US"/>
                        <a:t>  thanh toán cho nhân viên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477599">
                <a:tc>
                  <a:txBody>
                    <a:bodyPr/>
                    <a:lstStyle/>
                    <a:p>
                      <a:pPr algn="l">
                        <a:defRPr/>
                      </a:pPr>
                      <a:endParaRPr/>
                    </a:p>
                    <a:p>
                      <a:r>
                        <a:rPr lang="en-US"/>
                        <a:t>  TONGGIOLAM</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Tổng giờ làm của ngày</a:t>
                      </a:r>
                    </a:p>
                    <a:p>
                      <a:r>
                        <a:rPr lang="en-US"/>
                        <a:t>  đó</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477599">
                <a:tc>
                  <a:txBody>
                    <a:bodyPr/>
                    <a:lstStyle/>
                    <a:p>
                      <a:pPr algn="l">
                        <a:defRPr/>
                      </a:pPr>
                      <a:endParaRPr/>
                    </a:p>
                    <a:p>
                      <a:r>
                        <a:rPr lang="en-US"/>
                        <a:t>  TONGTIEN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Tổng tiền phải thanh</a:t>
                      </a:r>
                    </a:p>
                    <a:p>
                      <a:r>
                        <a:rPr lang="en-US"/>
                        <a:t>  toán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477599">
                <a:tc>
                  <a:txBody>
                    <a:bodyPr/>
                    <a:lstStyle/>
                    <a:p>
                      <a:pPr algn="l">
                        <a:defRPr/>
                      </a:pPr>
                      <a:endParaRPr/>
                    </a:p>
                    <a:p>
                      <a:r>
                        <a:rPr lang="en-US"/>
                        <a:t>  THANHTOAN</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INT</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defRPr/>
                      </a:pPr>
                      <a:endParaRPr/>
                    </a:p>
                    <a:p>
                      <a:r>
                        <a:rPr lang="en-US"/>
                        <a:t>  Tình trạng thanh toán:</a:t>
                      </a:r>
                    </a:p>
                    <a:p>
                      <a:r>
                        <a:rPr lang="en-US"/>
                        <a:t>  0 (chưa), 1 (rồi) </a:t>
                      </a:r>
                    </a:p>
                    <a:p>
                      <a:r>
                        <a:rPr lang="en-US" sz="600">
                          <a:solidFill>
                            <a:srgbClr val="000000"/>
                          </a:solidFill>
                          <a:latin typeface="Nunito Bold"/>
                        </a:rPr>
                        <a:t>  </a:t>
                      </a:r>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6" name="TextBox 6"/>
          <p:cNvSpPr txBox="1"/>
          <p:nvPr/>
        </p:nvSpPr>
        <p:spPr>
          <a:xfrm>
            <a:off x="3817817" y="227353"/>
            <a:ext cx="9919144" cy="1774144"/>
          </a:xfrm>
          <a:prstGeom prst="rect">
            <a:avLst/>
          </a:prstGeom>
        </p:spPr>
        <p:txBody>
          <a:bodyPr lIns="0" tIns="0" rIns="0" bIns="0" rtlCol="0" anchor="t">
            <a:spAutoFit/>
          </a:bodyPr>
          <a:lstStyle/>
          <a:p>
            <a:pPr algn="ctr">
              <a:lnSpc>
                <a:spcPts val="8595"/>
              </a:lnSpc>
            </a:pPr>
            <a:r>
              <a:rPr lang="en-US" sz="8595">
                <a:solidFill>
                  <a:srgbClr val="373330"/>
                </a:solidFill>
                <a:latin typeface="Baloo"/>
              </a:rPr>
              <a:t>Danh sách các bảng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C776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8777388" y="0"/>
            <a:ext cx="10145554" cy="10287000"/>
          </a:xfrm>
          <a:prstGeom prst="rect">
            <a:avLst/>
          </a:prstGeom>
        </p:spPr>
      </p:pic>
      <p:graphicFrame>
        <p:nvGraphicFramePr>
          <p:cNvPr id="3" name="Table 3"/>
          <p:cNvGraphicFramePr>
            <a:graphicFrameLocks noGrp="1"/>
          </p:cNvGraphicFramePr>
          <p:nvPr/>
        </p:nvGraphicFramePr>
        <p:xfrm>
          <a:off x="18288000" y="-1266825"/>
          <a:ext cx="5423187" cy="10515600"/>
        </p:xfrm>
        <a:graphic>
          <a:graphicData uri="http://schemas.openxmlformats.org/drawingml/2006/table">
            <a:tbl>
              <a:tblPr/>
              <a:tblGrid>
                <a:gridCol w="1807729">
                  <a:extLst>
                    <a:ext uri="{9D8B030D-6E8A-4147-A177-3AD203B41FA5}">
                      <a16:colId xmlns:a16="http://schemas.microsoft.com/office/drawing/2014/main" val="20000"/>
                    </a:ext>
                  </a:extLst>
                </a:gridCol>
                <a:gridCol w="1807729">
                  <a:extLst>
                    <a:ext uri="{9D8B030D-6E8A-4147-A177-3AD203B41FA5}">
                      <a16:colId xmlns:a16="http://schemas.microsoft.com/office/drawing/2014/main" val="20001"/>
                    </a:ext>
                  </a:extLst>
                </a:gridCol>
                <a:gridCol w="1807729">
                  <a:extLst>
                    <a:ext uri="{9D8B030D-6E8A-4147-A177-3AD203B41FA5}">
                      <a16:colId xmlns:a16="http://schemas.microsoft.com/office/drawing/2014/main" val="20002"/>
                    </a:ext>
                  </a:extLst>
                </a:gridCol>
              </a:tblGrid>
              <a:tr h="382136">
                <a:tc gridSpan="3">
                  <a:txBody>
                    <a:bodyPr/>
                    <a:lstStyle/>
                    <a:p>
                      <a:pPr algn="l">
                        <a:defRPr/>
                      </a:pPr>
                      <a:endParaRPr/>
                    </a:p>
                    <a:p>
                      <a:r>
                        <a:rPr lang="en-US"/>
                        <a:t>  TAIKHOAN</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hMerge="1">
                  <a:txBody>
                    <a:bodyPr/>
                    <a:lstStyle/>
                    <a:p>
                      <a:pPr algn="l">
                        <a:defRPr/>
                      </a:pPr>
                      <a:endParaRPr/>
                    </a:p>
                    <a:p>
                      <a:r>
                        <a:rPr lang="en-US"/>
                        <a:t>  TAIKHOAN</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hMerge="1">
                  <a:txBody>
                    <a:bodyPr/>
                    <a:lstStyle/>
                    <a:p>
                      <a:pPr algn="l">
                        <a:defRPr/>
                      </a:pPr>
                      <a:endParaRPr/>
                    </a:p>
                    <a:p>
                      <a:r>
                        <a:rPr lang="en-US"/>
                        <a:t>  TAIKHOAN</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extLst>
                  <a:ext uri="{0D108BD9-81ED-4DB2-BD59-A6C34878D82A}">
                    <a16:rowId xmlns:a16="http://schemas.microsoft.com/office/drawing/2014/main" val="10000"/>
                  </a:ext>
                </a:extLst>
              </a:tr>
              <a:tr h="382136">
                <a:tc gridSpan="3">
                  <a:txBody>
                    <a:bodyPr/>
                    <a:lstStyle/>
                    <a:p>
                      <a:pPr algn="l">
                        <a:defRPr/>
                      </a:pPr>
                      <a:endParaRPr/>
                    </a:p>
                    <a:p>
                      <a:r>
                        <a:rPr lang="en-US"/>
                        <a:t>  Lưu danh sách tài khoản</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hMerge="1">
                  <a:txBody>
                    <a:bodyPr/>
                    <a:lstStyle/>
                    <a:p>
                      <a:pPr algn="l">
                        <a:defRPr/>
                      </a:pPr>
                      <a:endParaRPr/>
                    </a:p>
                    <a:p>
                      <a:r>
                        <a:rPr lang="en-US"/>
                        <a:t>  Lưu danh sách tài khoản</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hMerge="1">
                  <a:txBody>
                    <a:bodyPr/>
                    <a:lstStyle/>
                    <a:p>
                      <a:pPr algn="l">
                        <a:defRPr/>
                      </a:pPr>
                      <a:endParaRPr/>
                    </a:p>
                    <a:p>
                      <a:r>
                        <a:rPr lang="en-US"/>
                        <a:t>  Lưu danh sách tài khoản</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extLst>
                  <a:ext uri="{0D108BD9-81ED-4DB2-BD59-A6C34878D82A}">
                    <a16:rowId xmlns:a16="http://schemas.microsoft.com/office/drawing/2014/main" val="10001"/>
                  </a:ext>
                </a:extLst>
              </a:tr>
              <a:tr h="382136">
                <a:tc>
                  <a:txBody>
                    <a:bodyPr/>
                    <a:lstStyle/>
                    <a:p>
                      <a:pPr algn="l">
                        <a:defRPr/>
                      </a:pPr>
                      <a:endParaRPr/>
                    </a:p>
                    <a:p>
                      <a:r>
                        <a:rPr lang="en-US"/>
                        <a:t>  Tên thuộc tính</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Kiểu dữ liệu</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Mô tả</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extLst>
                  <a:ext uri="{0D108BD9-81ED-4DB2-BD59-A6C34878D82A}">
                    <a16:rowId xmlns:a16="http://schemas.microsoft.com/office/drawing/2014/main" val="10002"/>
                  </a:ext>
                </a:extLst>
              </a:tr>
              <a:tr h="382136">
                <a:tc>
                  <a:txBody>
                    <a:bodyPr/>
                    <a:lstStyle/>
                    <a:p>
                      <a:pPr algn="l">
                        <a:defRPr/>
                      </a:pPr>
                      <a:endParaRPr/>
                    </a:p>
                    <a:p>
                      <a:r>
                        <a:rPr lang="en-US"/>
                        <a:t>  USERNAME</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VARCHAR(100)</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Tài khoản, khóa chính</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extLst>
                  <a:ext uri="{0D108BD9-81ED-4DB2-BD59-A6C34878D82A}">
                    <a16:rowId xmlns:a16="http://schemas.microsoft.com/office/drawing/2014/main" val="10003"/>
                  </a:ext>
                </a:extLst>
              </a:tr>
              <a:tr h="382136">
                <a:tc>
                  <a:txBody>
                    <a:bodyPr/>
                    <a:lstStyle/>
                    <a:p>
                      <a:pPr algn="l">
                        <a:defRPr/>
                      </a:pPr>
                      <a:endParaRPr/>
                    </a:p>
                    <a:p>
                      <a:r>
                        <a:rPr lang="en-US"/>
                        <a:t>  PASSWORD</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VARCHAR(100)</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Mật khẩu (mã hóa)</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extLst>
                  <a:ext uri="{0D108BD9-81ED-4DB2-BD59-A6C34878D82A}">
                    <a16:rowId xmlns:a16="http://schemas.microsoft.com/office/drawing/2014/main" val="10004"/>
                  </a:ext>
                </a:extLst>
              </a:tr>
              <a:tr h="382136">
                <a:tc>
                  <a:txBody>
                    <a:bodyPr/>
                    <a:lstStyle/>
                    <a:p>
                      <a:pPr algn="l">
                        <a:defRPr/>
                      </a:pPr>
                      <a:endParaRPr/>
                    </a:p>
                    <a:p>
                      <a:r>
                        <a:rPr lang="en-US"/>
                        <a:t>  FIRSTNAME</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NVARCHAR(100)</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First name</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extLst>
                  <a:ext uri="{0D108BD9-81ED-4DB2-BD59-A6C34878D82A}">
                    <a16:rowId xmlns:a16="http://schemas.microsoft.com/office/drawing/2014/main" val="10005"/>
                  </a:ext>
                </a:extLst>
              </a:tr>
              <a:tr h="382136">
                <a:tc>
                  <a:txBody>
                    <a:bodyPr/>
                    <a:lstStyle/>
                    <a:p>
                      <a:pPr algn="l">
                        <a:defRPr/>
                      </a:pPr>
                      <a:endParaRPr/>
                    </a:p>
                    <a:p>
                      <a:r>
                        <a:rPr lang="en-US"/>
                        <a:t>  LASTNAME</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NVARCHAR(100)</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Last name</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extLst>
                  <a:ext uri="{0D108BD9-81ED-4DB2-BD59-A6C34878D82A}">
                    <a16:rowId xmlns:a16="http://schemas.microsoft.com/office/drawing/2014/main" val="10006"/>
                  </a:ext>
                </a:extLst>
              </a:tr>
              <a:tr h="382136">
                <a:tc>
                  <a:txBody>
                    <a:bodyPr/>
                    <a:lstStyle/>
                    <a:p>
                      <a:pPr algn="l">
                        <a:defRPr/>
                      </a:pPr>
                      <a:endParaRPr/>
                    </a:p>
                    <a:p>
                      <a:r>
                        <a:rPr lang="en-US"/>
                        <a:t>  PHONE</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VARCHAR(15)</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Số điện thoại</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extLst>
                  <a:ext uri="{0D108BD9-81ED-4DB2-BD59-A6C34878D82A}">
                    <a16:rowId xmlns:a16="http://schemas.microsoft.com/office/drawing/2014/main" val="10007"/>
                  </a:ext>
                </a:extLst>
              </a:tr>
              <a:tr h="382136">
                <a:tc>
                  <a:txBody>
                    <a:bodyPr/>
                    <a:lstStyle/>
                    <a:p>
                      <a:pPr algn="l">
                        <a:defRPr/>
                      </a:pPr>
                      <a:endParaRPr/>
                    </a:p>
                    <a:p>
                      <a:r>
                        <a:rPr lang="en-US"/>
                        <a:t>  CCCD</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VARCHAR(12)</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Số căn cước công dân</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extLst>
                  <a:ext uri="{0D108BD9-81ED-4DB2-BD59-A6C34878D82A}">
                    <a16:rowId xmlns:a16="http://schemas.microsoft.com/office/drawing/2014/main" val="10008"/>
                  </a:ext>
                </a:extLst>
              </a:tr>
              <a:tr h="382136">
                <a:tc>
                  <a:txBody>
                    <a:bodyPr/>
                    <a:lstStyle/>
                    <a:p>
                      <a:pPr algn="l">
                        <a:defRPr/>
                      </a:pPr>
                      <a:endParaRPr/>
                    </a:p>
                    <a:p>
                      <a:r>
                        <a:rPr lang="en-US"/>
                        <a:t>  ADDRESS</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NVARCHAR(100)</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Địa chỉ</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extLst>
                  <a:ext uri="{0D108BD9-81ED-4DB2-BD59-A6C34878D82A}">
                    <a16:rowId xmlns:a16="http://schemas.microsoft.com/office/drawing/2014/main" val="10009"/>
                  </a:ext>
                </a:extLst>
              </a:tr>
              <a:tr h="452194">
                <a:tc>
                  <a:txBody>
                    <a:bodyPr/>
                    <a:lstStyle/>
                    <a:p>
                      <a:pPr algn="l">
                        <a:defRPr/>
                      </a:pPr>
                      <a:endParaRPr/>
                    </a:p>
                    <a:p>
                      <a:r>
                        <a:rPr lang="en-US"/>
                        <a:t>  QUYENHAN</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INT</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tc>
                  <a:txBody>
                    <a:bodyPr/>
                    <a:lstStyle/>
                    <a:p>
                      <a:pPr algn="l">
                        <a:defRPr/>
                      </a:pPr>
                      <a:endParaRPr/>
                    </a:p>
                    <a:p>
                      <a:r>
                        <a:rPr lang="en-US"/>
                        <a:t>  Quyền hạn, khóa ngoại</a:t>
                      </a:r>
                    </a:p>
                    <a:p>
                      <a:r>
                        <a:rPr lang="en-US"/>
                        <a:t>  của bảng QUYENHAN</a:t>
                      </a:r>
                    </a:p>
                    <a:p>
                      <a:r>
                        <a:rPr lang="en-US" sz="600" spc="18">
                          <a:solidFill>
                            <a:srgbClr val="FFF9F9"/>
                          </a:solidFill>
                          <a:latin typeface="Nunito Bold"/>
                        </a:rPr>
                        <a:t>  </a:t>
                      </a:r>
                    </a:p>
                  </a:txBody>
                  <a:tcPr>
                    <a:lnL w="12700" cap="flat" cmpd="sng" algn="ctr">
                      <a:solidFill>
                        <a:srgbClr val="FFF9F9"/>
                      </a:solidFill>
                      <a:prstDash val="solid"/>
                      <a:round/>
                      <a:headEnd type="none" w="med" len="med"/>
                      <a:tailEnd type="none" w="med" len="med"/>
                    </a:lnL>
                    <a:lnR w="12700" cap="flat" cmpd="sng" algn="ctr">
                      <a:solidFill>
                        <a:srgbClr val="FFF9F9"/>
                      </a:solidFill>
                      <a:prstDash val="solid"/>
                      <a:round/>
                      <a:headEnd type="none" w="med" len="med"/>
                      <a:tailEnd type="none" w="med" len="med"/>
                    </a:lnR>
                    <a:lnT w="12700" cap="flat" cmpd="sng" algn="ctr">
                      <a:solidFill>
                        <a:srgbClr val="FFF9F9"/>
                      </a:solidFill>
                      <a:prstDash val="solid"/>
                      <a:round/>
                      <a:headEnd type="none" w="med" len="med"/>
                      <a:tailEnd type="none" w="med" len="med"/>
                    </a:lnT>
                    <a:lnB w="12700" cap="flat" cmpd="sng" algn="ctr">
                      <a:solidFill>
                        <a:srgbClr val="FFF9F9"/>
                      </a:solidFill>
                      <a:prstDash val="solid"/>
                      <a:round/>
                      <a:headEnd type="none" w="med" len="med"/>
                      <a:tailEnd type="none" w="med" len="med"/>
                    </a:lnB>
                  </a:tcPr>
                </a:tc>
                <a:extLst>
                  <a:ext uri="{0D108BD9-81ED-4DB2-BD59-A6C34878D82A}">
                    <a16:rowId xmlns:a16="http://schemas.microsoft.com/office/drawing/2014/main" val="10010"/>
                  </a:ext>
                </a:extLst>
              </a:tr>
            </a:tbl>
          </a:graphicData>
        </a:graphic>
      </p:graphicFrame>
      <p:pic>
        <p:nvPicPr>
          <p:cNvPr id="4" name="Picture 4"/>
          <p:cNvPicPr>
            <a:picLocks noChangeAspect="1"/>
          </p:cNvPicPr>
          <p:nvPr/>
        </p:nvPicPr>
        <p:blipFill>
          <a:blip r:embed="rId4"/>
          <a:srcRect t="553" r="639" b="553"/>
          <a:stretch>
            <a:fillRect/>
          </a:stretch>
        </p:blipFill>
        <p:spPr>
          <a:xfrm>
            <a:off x="4219228" y="2159512"/>
            <a:ext cx="8892701" cy="7416300"/>
          </a:xfrm>
          <a:prstGeom prst="rect">
            <a:avLst/>
          </a:prstGeom>
        </p:spPr>
      </p:pic>
      <p:sp>
        <p:nvSpPr>
          <p:cNvPr id="5" name="TextBox 5"/>
          <p:cNvSpPr txBox="1"/>
          <p:nvPr/>
        </p:nvSpPr>
        <p:spPr>
          <a:xfrm>
            <a:off x="3512306" y="217828"/>
            <a:ext cx="10530164" cy="1941684"/>
          </a:xfrm>
          <a:prstGeom prst="rect">
            <a:avLst/>
          </a:prstGeom>
        </p:spPr>
        <p:txBody>
          <a:bodyPr lIns="0" tIns="0" rIns="0" bIns="0" rtlCol="0" anchor="t">
            <a:spAutoFit/>
          </a:bodyPr>
          <a:lstStyle/>
          <a:p>
            <a:pPr algn="ctr">
              <a:lnSpc>
                <a:spcPts val="9120"/>
              </a:lnSpc>
            </a:pPr>
            <a:r>
              <a:rPr lang="en-US" sz="9120">
                <a:solidFill>
                  <a:srgbClr val="FFF9F9"/>
                </a:solidFill>
                <a:latin typeface="Baloo"/>
              </a:rPr>
              <a:t>Danh sách các bảng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C7764"/>
        </a:solidFill>
        <a:effectLst/>
      </p:bgPr>
    </p:bg>
    <p:spTree>
      <p:nvGrpSpPr>
        <p:cNvPr id="1" name=""/>
        <p:cNvGrpSpPr/>
        <p:nvPr/>
      </p:nvGrpSpPr>
      <p:grpSpPr>
        <a:xfrm>
          <a:off x="0" y="0"/>
          <a:ext cx="0" cy="0"/>
          <a:chOff x="0" y="0"/>
          <a:chExt cx="0" cy="0"/>
        </a:xfrm>
      </p:grpSpPr>
      <p:sp>
        <p:nvSpPr>
          <p:cNvPr id="2" name="TextBox 2"/>
          <p:cNvSpPr txBox="1"/>
          <p:nvPr/>
        </p:nvSpPr>
        <p:spPr>
          <a:xfrm>
            <a:off x="2670980" y="929414"/>
            <a:ext cx="13962284" cy="1142590"/>
          </a:xfrm>
          <a:prstGeom prst="rect">
            <a:avLst/>
          </a:prstGeom>
        </p:spPr>
        <p:txBody>
          <a:bodyPr lIns="0" tIns="0" rIns="0" bIns="0" rtlCol="0" anchor="t">
            <a:spAutoFit/>
          </a:bodyPr>
          <a:lstStyle/>
          <a:p>
            <a:pPr algn="ctr">
              <a:lnSpc>
                <a:spcPts val="8601"/>
              </a:lnSpc>
            </a:pPr>
            <a:r>
              <a:rPr lang="en-US" sz="8601">
                <a:solidFill>
                  <a:srgbClr val="FFF9F9"/>
                </a:solidFill>
                <a:latin typeface="Baloo"/>
              </a:rPr>
              <a:t>Giao diện đăng nhập</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pic>
        <p:nvPicPr>
          <p:cNvPr id="5" name="Picture 5"/>
          <p:cNvPicPr>
            <a:picLocks noChangeAspect="1"/>
          </p:cNvPicPr>
          <p:nvPr/>
        </p:nvPicPr>
        <p:blipFill>
          <a:blip r:embed="rId6"/>
          <a:srcRect/>
          <a:stretch>
            <a:fillRect/>
          </a:stretch>
        </p:blipFill>
        <p:spPr>
          <a:xfrm>
            <a:off x="1028700" y="3225312"/>
            <a:ext cx="7759481" cy="5183959"/>
          </a:xfrm>
          <a:prstGeom prst="rect">
            <a:avLst/>
          </a:prstGeom>
        </p:spPr>
      </p:pic>
      <p:sp>
        <p:nvSpPr>
          <p:cNvPr id="6" name="TextBox 6"/>
          <p:cNvSpPr txBox="1"/>
          <p:nvPr/>
        </p:nvSpPr>
        <p:spPr>
          <a:xfrm>
            <a:off x="10298431" y="4597063"/>
            <a:ext cx="6960869" cy="1734185"/>
          </a:xfrm>
          <a:prstGeom prst="rect">
            <a:avLst/>
          </a:prstGeom>
        </p:spPr>
        <p:txBody>
          <a:bodyPr lIns="0" tIns="0" rIns="0" bIns="0" rtlCol="0" anchor="t">
            <a:spAutoFit/>
          </a:bodyPr>
          <a:lstStyle/>
          <a:p>
            <a:pPr algn="ctr">
              <a:lnSpc>
                <a:spcPts val="3399"/>
              </a:lnSpc>
              <a:spcBef>
                <a:spcPct val="0"/>
              </a:spcBef>
            </a:pPr>
            <a:r>
              <a:rPr lang="en-US" sz="3399" spc="169">
                <a:solidFill>
                  <a:srgbClr val="FFFFFF"/>
                </a:solidFill>
                <a:latin typeface="Baloo"/>
              </a:rPr>
              <a:t>Trước khi vào hệ thống thì bạn cần phải đăng nhập, nếu đăng nhập lỗi thì sẽ xuất hiện thông báo lỗi cho người dùng</a:t>
            </a:r>
          </a:p>
        </p:txBody>
      </p:sp>
      <p:grpSp>
        <p:nvGrpSpPr>
          <p:cNvPr id="7" name="Group 7"/>
          <p:cNvGrpSpPr/>
          <p:nvPr/>
        </p:nvGrpSpPr>
        <p:grpSpPr>
          <a:xfrm>
            <a:off x="9652122" y="4530388"/>
            <a:ext cx="476158" cy="476158"/>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E1D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265682" y="1028700"/>
            <a:ext cx="8116443" cy="8229600"/>
          </a:xfrm>
          <a:prstGeom prst="rect">
            <a:avLst/>
          </a:prstGeom>
        </p:spPr>
      </p:pic>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9601505" y="1028700"/>
            <a:ext cx="8116443" cy="8229600"/>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93058">
            <a:off x="16600357" y="956779"/>
            <a:ext cx="806640" cy="916636"/>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204171">
            <a:off x="15220310" y="7624441"/>
            <a:ext cx="2764406" cy="2256761"/>
          </a:xfrm>
          <a:prstGeom prst="rect">
            <a:avLst/>
          </a:prstGeom>
        </p:spPr>
      </p:pic>
      <p:pic>
        <p:nvPicPr>
          <p:cNvPr id="6" name="Picture 6"/>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75458">
            <a:off x="-442326" y="5822974"/>
            <a:ext cx="2422279" cy="3752827"/>
          </a:xfrm>
          <a:prstGeom prst="rect">
            <a:avLst/>
          </a:prstGeom>
        </p:spPr>
      </p:pic>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628287">
            <a:off x="291227" y="492867"/>
            <a:ext cx="1617412" cy="2624119"/>
          </a:xfrm>
          <a:prstGeom prst="rect">
            <a:avLst/>
          </a:prstGeom>
        </p:spPr>
      </p:pic>
      <p:pic>
        <p:nvPicPr>
          <p:cNvPr id="8" name="Picture 8"/>
          <p:cNvPicPr>
            <a:picLocks noChangeAspect="1"/>
          </p:cNvPicPr>
          <p:nvPr/>
        </p:nvPicPr>
        <p:blipFill>
          <a:blip r:embed="rId12"/>
          <a:srcRect/>
          <a:stretch>
            <a:fillRect/>
          </a:stretch>
        </p:blipFill>
        <p:spPr>
          <a:xfrm>
            <a:off x="10466609" y="3627310"/>
            <a:ext cx="6537068" cy="4272639"/>
          </a:xfrm>
          <a:prstGeom prst="rect">
            <a:avLst/>
          </a:prstGeom>
        </p:spPr>
      </p:pic>
      <p:pic>
        <p:nvPicPr>
          <p:cNvPr id="9" name="Picture 9"/>
          <p:cNvPicPr>
            <a:picLocks noChangeAspect="1"/>
          </p:cNvPicPr>
          <p:nvPr/>
        </p:nvPicPr>
        <p:blipFill>
          <a:blip r:embed="rId13"/>
          <a:srcRect/>
          <a:stretch>
            <a:fillRect/>
          </a:stretch>
        </p:blipFill>
        <p:spPr>
          <a:xfrm>
            <a:off x="2074104" y="3627310"/>
            <a:ext cx="6494961" cy="4272639"/>
          </a:xfrm>
          <a:prstGeom prst="rect">
            <a:avLst/>
          </a:prstGeom>
        </p:spPr>
      </p:pic>
      <p:sp>
        <p:nvSpPr>
          <p:cNvPr id="10" name="TextBox 10"/>
          <p:cNvSpPr txBox="1"/>
          <p:nvPr/>
        </p:nvSpPr>
        <p:spPr>
          <a:xfrm>
            <a:off x="3023442" y="2203415"/>
            <a:ext cx="4600923" cy="1038699"/>
          </a:xfrm>
          <a:prstGeom prst="rect">
            <a:avLst/>
          </a:prstGeom>
        </p:spPr>
        <p:txBody>
          <a:bodyPr lIns="0" tIns="0" rIns="0" bIns="0" rtlCol="0" anchor="t">
            <a:spAutoFit/>
          </a:bodyPr>
          <a:lstStyle/>
          <a:p>
            <a:pPr algn="ctr">
              <a:lnSpc>
                <a:spcPts val="6432"/>
              </a:lnSpc>
            </a:pPr>
            <a:r>
              <a:rPr lang="en-US" sz="6432">
                <a:solidFill>
                  <a:srgbClr val="845B44"/>
                </a:solidFill>
                <a:latin typeface="Baloo"/>
              </a:rPr>
              <a:t>Thành công </a:t>
            </a:r>
          </a:p>
        </p:txBody>
      </p:sp>
      <p:sp>
        <p:nvSpPr>
          <p:cNvPr id="11" name="TextBox 11"/>
          <p:cNvSpPr txBox="1"/>
          <p:nvPr/>
        </p:nvSpPr>
        <p:spPr>
          <a:xfrm>
            <a:off x="12996755" y="2282600"/>
            <a:ext cx="1325943" cy="880328"/>
          </a:xfrm>
          <a:prstGeom prst="rect">
            <a:avLst/>
          </a:prstGeom>
        </p:spPr>
        <p:txBody>
          <a:bodyPr lIns="0" tIns="0" rIns="0" bIns="0" rtlCol="0" anchor="t">
            <a:spAutoFit/>
          </a:bodyPr>
          <a:lstStyle/>
          <a:p>
            <a:pPr algn="ctr">
              <a:lnSpc>
                <a:spcPts val="6432"/>
              </a:lnSpc>
            </a:pPr>
            <a:r>
              <a:rPr lang="en-US" sz="6432">
                <a:solidFill>
                  <a:srgbClr val="845B44"/>
                </a:solidFill>
                <a:latin typeface="Baloo"/>
              </a:rPr>
              <a:t>Lỗi </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9F9"/>
        </a:solidFill>
        <a:effectLst/>
      </p:bgPr>
    </p:bg>
    <p:spTree>
      <p:nvGrpSpPr>
        <p:cNvPr id="1" name=""/>
        <p:cNvGrpSpPr/>
        <p:nvPr/>
      </p:nvGrpSpPr>
      <p:grpSpPr>
        <a:xfrm>
          <a:off x="0" y="0"/>
          <a:ext cx="0" cy="0"/>
          <a:chOff x="0" y="0"/>
          <a:chExt cx="0" cy="0"/>
        </a:xfrm>
      </p:grpSpPr>
      <p:sp>
        <p:nvSpPr>
          <p:cNvPr id="2" name="TextBox 2"/>
          <p:cNvSpPr txBox="1"/>
          <p:nvPr/>
        </p:nvSpPr>
        <p:spPr>
          <a:xfrm>
            <a:off x="2162858" y="779025"/>
            <a:ext cx="13962284" cy="1142409"/>
          </a:xfrm>
          <a:prstGeom prst="rect">
            <a:avLst/>
          </a:prstGeom>
        </p:spPr>
        <p:txBody>
          <a:bodyPr lIns="0" tIns="0" rIns="0" bIns="0" rtlCol="0" anchor="t">
            <a:spAutoFit/>
          </a:bodyPr>
          <a:lstStyle/>
          <a:p>
            <a:pPr algn="ctr">
              <a:lnSpc>
                <a:spcPts val="8601"/>
              </a:lnSpc>
            </a:pPr>
            <a:r>
              <a:rPr lang="en-US" sz="8601">
                <a:solidFill>
                  <a:srgbClr val="373330"/>
                </a:solidFill>
                <a:latin typeface="Baloo"/>
              </a:rPr>
              <a:t>Giao diện chính</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pic>
        <p:nvPicPr>
          <p:cNvPr id="6" name="Picture 5">
            <a:extLst>
              <a:ext uri="{FF2B5EF4-FFF2-40B4-BE49-F238E27FC236}">
                <a16:creationId xmlns:a16="http://schemas.microsoft.com/office/drawing/2014/main" id="{C229E9BC-EEAD-5916-A431-1795D950EC9F}"/>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14800" y="2552700"/>
            <a:ext cx="10566514" cy="552260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FF9F9"/>
        </a:solidFill>
        <a:effectLst/>
      </p:bgPr>
    </p:bg>
    <p:spTree>
      <p:nvGrpSpPr>
        <p:cNvPr id="1" name=""/>
        <p:cNvGrpSpPr/>
        <p:nvPr/>
      </p:nvGrpSpPr>
      <p:grpSpPr>
        <a:xfrm>
          <a:off x="0" y="0"/>
          <a:ext cx="0" cy="0"/>
          <a:chOff x="0" y="0"/>
          <a:chExt cx="0" cy="0"/>
        </a:xfrm>
      </p:grpSpPr>
      <p:sp>
        <p:nvSpPr>
          <p:cNvPr id="2" name="TextBox 2"/>
          <p:cNvSpPr txBox="1"/>
          <p:nvPr/>
        </p:nvSpPr>
        <p:spPr>
          <a:xfrm>
            <a:off x="1793390" y="538458"/>
            <a:ext cx="13962284" cy="1142409"/>
          </a:xfrm>
          <a:prstGeom prst="rect">
            <a:avLst/>
          </a:prstGeom>
        </p:spPr>
        <p:txBody>
          <a:bodyPr lIns="0" tIns="0" rIns="0" bIns="0" rtlCol="0" anchor="t">
            <a:spAutoFit/>
          </a:bodyPr>
          <a:lstStyle/>
          <a:p>
            <a:pPr algn="ctr">
              <a:lnSpc>
                <a:spcPts val="8601"/>
              </a:lnSpc>
            </a:pPr>
            <a:r>
              <a:rPr lang="en-US" sz="8601">
                <a:solidFill>
                  <a:srgbClr val="373330"/>
                </a:solidFill>
                <a:latin typeface="Baloo"/>
              </a:rPr>
              <a:t>Giao diện chính</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sp>
        <p:nvSpPr>
          <p:cNvPr id="6" name="TextBox 6"/>
          <p:cNvSpPr txBox="1"/>
          <p:nvPr/>
        </p:nvSpPr>
        <p:spPr>
          <a:xfrm>
            <a:off x="4162101" y="6473740"/>
            <a:ext cx="9956575" cy="1305560"/>
          </a:xfrm>
          <a:prstGeom prst="rect">
            <a:avLst/>
          </a:prstGeom>
        </p:spPr>
        <p:txBody>
          <a:bodyPr lIns="0" tIns="0" rIns="0" bIns="0" rtlCol="0" anchor="t">
            <a:spAutoFit/>
          </a:bodyPr>
          <a:lstStyle/>
          <a:p>
            <a:pPr algn="ctr">
              <a:lnSpc>
                <a:spcPts val="3399"/>
              </a:lnSpc>
              <a:spcBef>
                <a:spcPct val="0"/>
              </a:spcBef>
            </a:pPr>
            <a:r>
              <a:rPr lang="en-US" sz="3399" spc="101">
                <a:solidFill>
                  <a:srgbClr val="373330"/>
                </a:solidFill>
                <a:latin typeface="Nunito Bold"/>
              </a:rPr>
              <a:t>Ở trang chủ thì tài khoản (nhân viên, quản lý) đều có thể xem danh sách sự kiện đang diễn ra và danh sách các voucher của cửa hàng</a:t>
            </a:r>
          </a:p>
        </p:txBody>
      </p:sp>
      <p:grpSp>
        <p:nvGrpSpPr>
          <p:cNvPr id="7" name="Group 7"/>
          <p:cNvGrpSpPr/>
          <p:nvPr/>
        </p:nvGrpSpPr>
        <p:grpSpPr>
          <a:xfrm>
            <a:off x="3276960" y="6407065"/>
            <a:ext cx="487929" cy="487929"/>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5044042" y="8381365"/>
            <a:ext cx="8192694" cy="876935"/>
          </a:xfrm>
          <a:prstGeom prst="rect">
            <a:avLst/>
          </a:prstGeom>
        </p:spPr>
        <p:txBody>
          <a:bodyPr lIns="0" tIns="0" rIns="0" bIns="0" rtlCol="0" anchor="t">
            <a:spAutoFit/>
          </a:bodyPr>
          <a:lstStyle/>
          <a:p>
            <a:pPr algn="ctr">
              <a:lnSpc>
                <a:spcPts val="3399"/>
              </a:lnSpc>
              <a:spcBef>
                <a:spcPct val="0"/>
              </a:spcBef>
            </a:pPr>
            <a:r>
              <a:rPr lang="en-US" sz="3399" spc="169">
                <a:solidFill>
                  <a:srgbClr val="373330"/>
                </a:solidFill>
                <a:latin typeface="Nunito Bold"/>
              </a:rPr>
              <a:t>Tài khoản có thể sử dụng chức năng tìm kiếm để lọc các kết quả cần tìm.</a:t>
            </a:r>
          </a:p>
        </p:txBody>
      </p:sp>
      <p:grpSp>
        <p:nvGrpSpPr>
          <p:cNvPr id="11" name="Group 11"/>
          <p:cNvGrpSpPr/>
          <p:nvPr/>
        </p:nvGrpSpPr>
        <p:grpSpPr>
          <a:xfrm>
            <a:off x="4358284" y="8298566"/>
            <a:ext cx="487929" cy="487929"/>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4" name="Picture 13">
            <a:extLst>
              <a:ext uri="{FF2B5EF4-FFF2-40B4-BE49-F238E27FC236}">
                <a16:creationId xmlns:a16="http://schemas.microsoft.com/office/drawing/2014/main" id="{6252387B-C7FD-3A66-52E6-57BDABBE634A}"/>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567046" y="2507700"/>
            <a:ext cx="12414971" cy="3429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9F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48961">
            <a:off x="14752517" y="7041563"/>
            <a:ext cx="5223563" cy="55894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943774" flipH="1">
            <a:off x="-3574648" y="-5720691"/>
            <a:ext cx="7922959" cy="7850932"/>
          </a:xfrm>
          <a:prstGeom prst="rect">
            <a:avLst/>
          </a:prstGeom>
        </p:spPr>
      </p:pic>
      <p:grpSp>
        <p:nvGrpSpPr>
          <p:cNvPr id="4" name="Group 4"/>
          <p:cNvGrpSpPr>
            <a:grpSpLocks noChangeAspect="1"/>
          </p:cNvGrpSpPr>
          <p:nvPr/>
        </p:nvGrpSpPr>
        <p:grpSpPr>
          <a:xfrm>
            <a:off x="8274590" y="1133760"/>
            <a:ext cx="3542830" cy="3542816"/>
            <a:chOff x="0" y="0"/>
            <a:chExt cx="6350000" cy="6349975"/>
          </a:xfrm>
        </p:grpSpPr>
        <p:sp>
          <p:nvSpPr>
            <p:cNvPr id="5" name="Freeform 5"/>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6"/>
              <a:stretch>
                <a:fillRect/>
              </a:stretch>
            </a:blipFill>
          </p:spPr>
        </p:sp>
      </p:grpSp>
      <p:grpSp>
        <p:nvGrpSpPr>
          <p:cNvPr id="6" name="Group 6"/>
          <p:cNvGrpSpPr>
            <a:grpSpLocks noChangeAspect="1"/>
          </p:cNvGrpSpPr>
          <p:nvPr/>
        </p:nvGrpSpPr>
        <p:grpSpPr>
          <a:xfrm>
            <a:off x="8138272" y="5909146"/>
            <a:ext cx="3542830" cy="3542816"/>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7"/>
              <a:stretch>
                <a:fillRect/>
              </a:stretch>
            </a:blipFill>
          </p:spPr>
        </p:sp>
      </p:grpSp>
      <p:grpSp>
        <p:nvGrpSpPr>
          <p:cNvPr id="8" name="Group 8"/>
          <p:cNvGrpSpPr>
            <a:grpSpLocks noChangeAspect="1"/>
          </p:cNvGrpSpPr>
          <p:nvPr/>
        </p:nvGrpSpPr>
        <p:grpSpPr>
          <a:xfrm>
            <a:off x="12932795" y="1133760"/>
            <a:ext cx="3542830" cy="3542816"/>
            <a:chOff x="0" y="0"/>
            <a:chExt cx="6350000" cy="6349975"/>
          </a:xfrm>
        </p:grpSpPr>
        <p:sp>
          <p:nvSpPr>
            <p:cNvPr id="9" name="Freeform 9"/>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8"/>
              <a:stretch>
                <a:fillRect/>
              </a:stretch>
            </a:blipFill>
          </p:spPr>
        </p:sp>
      </p:grpSp>
      <p:grpSp>
        <p:nvGrpSpPr>
          <p:cNvPr id="10" name="Group 10"/>
          <p:cNvGrpSpPr>
            <a:grpSpLocks noChangeAspect="1"/>
          </p:cNvGrpSpPr>
          <p:nvPr/>
        </p:nvGrpSpPr>
        <p:grpSpPr>
          <a:xfrm>
            <a:off x="12932795" y="5909146"/>
            <a:ext cx="3542830" cy="3542816"/>
            <a:chOff x="0" y="0"/>
            <a:chExt cx="6350000" cy="6349975"/>
          </a:xfrm>
        </p:grpSpPr>
        <p:sp>
          <p:nvSpPr>
            <p:cNvPr id="11" name="Freeform 11"/>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9"/>
              <a:stretch>
                <a:fillRect/>
              </a:stretch>
            </a:blipFill>
          </p:spPr>
        </p:sp>
      </p:grpSp>
      <p:pic>
        <p:nvPicPr>
          <p:cNvPr id="12" name="Picture 12"/>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246889">
            <a:off x="982279" y="8535143"/>
            <a:ext cx="2912489" cy="1112041"/>
          </a:xfrm>
          <a:prstGeom prst="rect">
            <a:avLst/>
          </a:prstGeom>
        </p:spPr>
      </p:pic>
      <p:pic>
        <p:nvPicPr>
          <p:cNvPr id="13" name="Picture 13"/>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785972">
            <a:off x="6051580" y="570382"/>
            <a:ext cx="806640" cy="916636"/>
          </a:xfrm>
          <a:prstGeom prst="rect">
            <a:avLst/>
          </a:prstGeom>
        </p:spPr>
      </p:pic>
      <p:sp>
        <p:nvSpPr>
          <p:cNvPr id="14" name="TextBox 14"/>
          <p:cNvSpPr txBox="1"/>
          <p:nvPr/>
        </p:nvSpPr>
        <p:spPr>
          <a:xfrm>
            <a:off x="1929103" y="1416605"/>
            <a:ext cx="5508765" cy="1729220"/>
          </a:xfrm>
          <a:prstGeom prst="rect">
            <a:avLst/>
          </a:prstGeom>
        </p:spPr>
        <p:txBody>
          <a:bodyPr lIns="0" tIns="0" rIns="0" bIns="0" rtlCol="0" anchor="t">
            <a:spAutoFit/>
          </a:bodyPr>
          <a:lstStyle/>
          <a:p>
            <a:pPr algn="ctr">
              <a:lnSpc>
                <a:spcPts val="9999"/>
              </a:lnSpc>
            </a:pPr>
            <a:r>
              <a:rPr lang="en-US" sz="9999" dirty="0">
                <a:solidFill>
                  <a:srgbClr val="845B44"/>
                </a:solidFill>
                <a:latin typeface="Jua"/>
              </a:rPr>
              <a:t>Our Team</a:t>
            </a:r>
          </a:p>
        </p:txBody>
      </p:sp>
      <p:sp>
        <p:nvSpPr>
          <p:cNvPr id="15" name="TextBox 15"/>
          <p:cNvSpPr txBox="1"/>
          <p:nvPr/>
        </p:nvSpPr>
        <p:spPr>
          <a:xfrm>
            <a:off x="8544686" y="583741"/>
            <a:ext cx="3002638" cy="880489"/>
          </a:xfrm>
          <a:prstGeom prst="rect">
            <a:avLst/>
          </a:prstGeom>
        </p:spPr>
        <p:txBody>
          <a:bodyPr lIns="0" tIns="0" rIns="0" bIns="0" rtlCol="0" anchor="t">
            <a:spAutoFit/>
          </a:bodyPr>
          <a:lstStyle/>
          <a:p>
            <a:pPr algn="ctr">
              <a:lnSpc>
                <a:spcPts val="3399"/>
              </a:lnSpc>
            </a:pPr>
            <a:r>
              <a:rPr lang="en-US" sz="3399" spc="169">
                <a:solidFill>
                  <a:srgbClr val="845B44"/>
                </a:solidFill>
                <a:latin typeface="Nunito Bold"/>
              </a:rPr>
              <a:t>Thanh Quỳnh</a:t>
            </a:r>
          </a:p>
        </p:txBody>
      </p:sp>
      <p:sp>
        <p:nvSpPr>
          <p:cNvPr id="16" name="TextBox 16"/>
          <p:cNvSpPr txBox="1"/>
          <p:nvPr/>
        </p:nvSpPr>
        <p:spPr>
          <a:xfrm>
            <a:off x="8921692" y="5359127"/>
            <a:ext cx="1975989" cy="628474"/>
          </a:xfrm>
          <a:prstGeom prst="rect">
            <a:avLst/>
          </a:prstGeom>
        </p:spPr>
        <p:txBody>
          <a:bodyPr lIns="0" tIns="0" rIns="0" bIns="0" rtlCol="0" anchor="t">
            <a:spAutoFit/>
          </a:bodyPr>
          <a:lstStyle/>
          <a:p>
            <a:pPr algn="ctr">
              <a:lnSpc>
                <a:spcPts val="3399"/>
              </a:lnSpc>
            </a:pPr>
            <a:r>
              <a:rPr lang="en-US" sz="3399" spc="169">
                <a:solidFill>
                  <a:srgbClr val="845B44"/>
                </a:solidFill>
                <a:latin typeface="Nunito Bold"/>
              </a:rPr>
              <a:t>Mai Linh</a:t>
            </a:r>
          </a:p>
        </p:txBody>
      </p:sp>
      <p:sp>
        <p:nvSpPr>
          <p:cNvPr id="17" name="TextBox 17"/>
          <p:cNvSpPr txBox="1"/>
          <p:nvPr/>
        </p:nvSpPr>
        <p:spPr>
          <a:xfrm>
            <a:off x="13893660" y="583741"/>
            <a:ext cx="1621099" cy="569016"/>
          </a:xfrm>
          <a:prstGeom prst="rect">
            <a:avLst/>
          </a:prstGeom>
        </p:spPr>
        <p:txBody>
          <a:bodyPr lIns="0" tIns="0" rIns="0" bIns="0" rtlCol="0" anchor="t">
            <a:spAutoFit/>
          </a:bodyPr>
          <a:lstStyle/>
          <a:p>
            <a:pPr algn="ctr">
              <a:lnSpc>
                <a:spcPts val="3399"/>
              </a:lnSpc>
            </a:pPr>
            <a:r>
              <a:rPr lang="en-US" sz="3399" spc="169">
                <a:solidFill>
                  <a:srgbClr val="845B44"/>
                </a:solidFill>
                <a:latin typeface="Nunito Bold"/>
              </a:rPr>
              <a:t>Trà My</a:t>
            </a:r>
          </a:p>
        </p:txBody>
      </p:sp>
      <p:sp>
        <p:nvSpPr>
          <p:cNvPr id="18" name="TextBox 18"/>
          <p:cNvSpPr txBox="1"/>
          <p:nvPr/>
        </p:nvSpPr>
        <p:spPr>
          <a:xfrm>
            <a:off x="13574604" y="5359127"/>
            <a:ext cx="2259212" cy="684704"/>
          </a:xfrm>
          <a:prstGeom prst="rect">
            <a:avLst/>
          </a:prstGeom>
        </p:spPr>
        <p:txBody>
          <a:bodyPr lIns="0" tIns="0" rIns="0" bIns="0" rtlCol="0" anchor="t">
            <a:spAutoFit/>
          </a:bodyPr>
          <a:lstStyle/>
          <a:p>
            <a:pPr algn="ctr">
              <a:lnSpc>
                <a:spcPts val="3399"/>
              </a:lnSpc>
            </a:pPr>
            <a:r>
              <a:rPr lang="en-US" sz="3399" spc="169">
                <a:solidFill>
                  <a:srgbClr val="845B44"/>
                </a:solidFill>
                <a:latin typeface="Nunito Bold"/>
              </a:rPr>
              <a:t>Anh Tùng</a:t>
            </a:r>
          </a:p>
        </p:txBody>
      </p:sp>
      <p:sp>
        <p:nvSpPr>
          <p:cNvPr id="19" name="TextBox 19"/>
          <p:cNvSpPr txBox="1"/>
          <p:nvPr/>
        </p:nvSpPr>
        <p:spPr>
          <a:xfrm>
            <a:off x="9030322" y="4287805"/>
            <a:ext cx="2031365" cy="400050"/>
          </a:xfrm>
          <a:prstGeom prst="rect">
            <a:avLst/>
          </a:prstGeom>
        </p:spPr>
        <p:txBody>
          <a:bodyPr lIns="0" tIns="0" rIns="0" bIns="0" rtlCol="0" anchor="t">
            <a:spAutoFit/>
          </a:bodyPr>
          <a:lstStyle/>
          <a:p>
            <a:pPr algn="ctr">
              <a:lnSpc>
                <a:spcPts val="3000"/>
              </a:lnSpc>
            </a:pPr>
            <a:r>
              <a:rPr lang="en-US" sz="3000" spc="150">
                <a:solidFill>
                  <a:srgbClr val="FFF9F9"/>
                </a:solidFill>
                <a:latin typeface="Nunito Bold"/>
              </a:rPr>
              <a:t>Code phụ</a:t>
            </a:r>
          </a:p>
        </p:txBody>
      </p:sp>
      <p:sp>
        <p:nvSpPr>
          <p:cNvPr id="20" name="TextBox 20"/>
          <p:cNvSpPr txBox="1"/>
          <p:nvPr/>
        </p:nvSpPr>
        <p:spPr>
          <a:xfrm>
            <a:off x="8894004" y="9051912"/>
            <a:ext cx="2031365" cy="400050"/>
          </a:xfrm>
          <a:prstGeom prst="rect">
            <a:avLst/>
          </a:prstGeom>
        </p:spPr>
        <p:txBody>
          <a:bodyPr lIns="0" tIns="0" rIns="0" bIns="0" rtlCol="0" anchor="t">
            <a:spAutoFit/>
          </a:bodyPr>
          <a:lstStyle/>
          <a:p>
            <a:pPr algn="ctr">
              <a:lnSpc>
                <a:spcPts val="3000"/>
              </a:lnSpc>
            </a:pPr>
            <a:r>
              <a:rPr lang="en-US" sz="3000" spc="150">
                <a:solidFill>
                  <a:srgbClr val="FFF9F9"/>
                </a:solidFill>
                <a:latin typeface="Nunito Bold"/>
              </a:rPr>
              <a:t>Báo cáo</a:t>
            </a:r>
          </a:p>
        </p:txBody>
      </p:sp>
      <p:sp>
        <p:nvSpPr>
          <p:cNvPr id="21" name="TextBox 21"/>
          <p:cNvSpPr txBox="1"/>
          <p:nvPr/>
        </p:nvSpPr>
        <p:spPr>
          <a:xfrm>
            <a:off x="13688527" y="9126004"/>
            <a:ext cx="2031365" cy="400050"/>
          </a:xfrm>
          <a:prstGeom prst="rect">
            <a:avLst/>
          </a:prstGeom>
        </p:spPr>
        <p:txBody>
          <a:bodyPr lIns="0" tIns="0" rIns="0" bIns="0" rtlCol="0" anchor="t">
            <a:spAutoFit/>
          </a:bodyPr>
          <a:lstStyle/>
          <a:p>
            <a:pPr algn="ctr">
              <a:lnSpc>
                <a:spcPts val="3000"/>
              </a:lnSpc>
            </a:pPr>
            <a:r>
              <a:rPr lang="en-US" sz="3000" spc="150">
                <a:solidFill>
                  <a:srgbClr val="FFF9F9"/>
                </a:solidFill>
                <a:latin typeface="Nunito Bold"/>
              </a:rPr>
              <a:t>PPT</a:t>
            </a:r>
          </a:p>
        </p:txBody>
      </p:sp>
      <p:sp>
        <p:nvSpPr>
          <p:cNvPr id="22" name="TextBox 22"/>
          <p:cNvSpPr txBox="1"/>
          <p:nvPr/>
        </p:nvSpPr>
        <p:spPr>
          <a:xfrm>
            <a:off x="13240184" y="4287805"/>
            <a:ext cx="2928050" cy="400050"/>
          </a:xfrm>
          <a:prstGeom prst="rect">
            <a:avLst/>
          </a:prstGeom>
        </p:spPr>
        <p:txBody>
          <a:bodyPr lIns="0" tIns="0" rIns="0" bIns="0" rtlCol="0" anchor="t">
            <a:spAutoFit/>
          </a:bodyPr>
          <a:lstStyle/>
          <a:p>
            <a:pPr algn="ctr">
              <a:lnSpc>
                <a:spcPts val="3000"/>
              </a:lnSpc>
            </a:pPr>
            <a:r>
              <a:rPr lang="en-US" sz="3000" spc="150">
                <a:solidFill>
                  <a:srgbClr val="FFF9F9"/>
                </a:solidFill>
                <a:latin typeface="Nunito Bold"/>
              </a:rPr>
              <a:t>PPT</a:t>
            </a:r>
          </a:p>
        </p:txBody>
      </p:sp>
      <p:grpSp>
        <p:nvGrpSpPr>
          <p:cNvPr id="23" name="Group 23"/>
          <p:cNvGrpSpPr>
            <a:grpSpLocks noChangeAspect="1"/>
          </p:cNvGrpSpPr>
          <p:nvPr/>
        </p:nvGrpSpPr>
        <p:grpSpPr>
          <a:xfrm>
            <a:off x="2981601" y="4183446"/>
            <a:ext cx="3542830" cy="3542816"/>
            <a:chOff x="0" y="0"/>
            <a:chExt cx="6350000" cy="6349975"/>
          </a:xfrm>
        </p:grpSpPr>
        <p:sp>
          <p:nvSpPr>
            <p:cNvPr id="24" name="Freeform 24"/>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14"/>
              <a:stretch>
                <a:fillRect/>
              </a:stretch>
            </a:blipFill>
          </p:spPr>
        </p:sp>
      </p:grpSp>
      <p:sp>
        <p:nvSpPr>
          <p:cNvPr id="25" name="TextBox 25"/>
          <p:cNvSpPr txBox="1"/>
          <p:nvPr/>
        </p:nvSpPr>
        <p:spPr>
          <a:xfrm>
            <a:off x="3575517" y="3814519"/>
            <a:ext cx="2354998" cy="703198"/>
          </a:xfrm>
          <a:prstGeom prst="rect">
            <a:avLst/>
          </a:prstGeom>
        </p:spPr>
        <p:txBody>
          <a:bodyPr lIns="0" tIns="0" rIns="0" bIns="0" rtlCol="0" anchor="t">
            <a:spAutoFit/>
          </a:bodyPr>
          <a:lstStyle/>
          <a:p>
            <a:pPr algn="ctr">
              <a:lnSpc>
                <a:spcPts val="3399"/>
              </a:lnSpc>
            </a:pPr>
            <a:r>
              <a:rPr lang="en-US" sz="3399" spc="169" dirty="0" err="1">
                <a:solidFill>
                  <a:srgbClr val="845B44"/>
                </a:solidFill>
                <a:latin typeface="Nunito Bold"/>
              </a:rPr>
              <a:t>Văn</a:t>
            </a:r>
            <a:r>
              <a:rPr lang="en-US" sz="3399" spc="169" dirty="0">
                <a:solidFill>
                  <a:srgbClr val="845B44"/>
                </a:solidFill>
                <a:latin typeface="Nunito Bold"/>
              </a:rPr>
              <a:t> </a:t>
            </a:r>
            <a:r>
              <a:rPr lang="en-US" sz="3399" spc="169" dirty="0" err="1">
                <a:solidFill>
                  <a:srgbClr val="845B44"/>
                </a:solidFill>
                <a:latin typeface="Nunito Bold"/>
              </a:rPr>
              <a:t>Thịnh</a:t>
            </a:r>
            <a:endParaRPr lang="en-US" sz="3399" spc="169" dirty="0">
              <a:solidFill>
                <a:srgbClr val="845B44"/>
              </a:solidFill>
              <a:latin typeface="Nunito Bold"/>
            </a:endParaRPr>
          </a:p>
        </p:txBody>
      </p:sp>
      <p:sp>
        <p:nvSpPr>
          <p:cNvPr id="26" name="TextBox 26"/>
          <p:cNvSpPr txBox="1"/>
          <p:nvPr/>
        </p:nvSpPr>
        <p:spPr>
          <a:xfrm>
            <a:off x="3804121" y="7174782"/>
            <a:ext cx="1838753" cy="781050"/>
          </a:xfrm>
          <a:prstGeom prst="rect">
            <a:avLst/>
          </a:prstGeom>
        </p:spPr>
        <p:txBody>
          <a:bodyPr lIns="0" tIns="0" rIns="0" bIns="0" rtlCol="0" anchor="t">
            <a:spAutoFit/>
          </a:bodyPr>
          <a:lstStyle/>
          <a:p>
            <a:pPr algn="ctr">
              <a:lnSpc>
                <a:spcPts val="3000"/>
              </a:lnSpc>
            </a:pPr>
            <a:r>
              <a:rPr lang="en-US" sz="3000" spc="150" dirty="0" err="1">
                <a:solidFill>
                  <a:srgbClr val="FFF9F9"/>
                </a:solidFill>
                <a:latin typeface="Nunito Bold"/>
              </a:rPr>
              <a:t>Nhóm</a:t>
            </a:r>
            <a:r>
              <a:rPr lang="en-US" sz="3000" spc="150" dirty="0">
                <a:solidFill>
                  <a:srgbClr val="FFF9F9"/>
                </a:solidFill>
                <a:latin typeface="Nunito Bold"/>
              </a:rPr>
              <a:t> </a:t>
            </a:r>
            <a:r>
              <a:rPr lang="en-US" sz="3000" spc="150" dirty="0" err="1">
                <a:solidFill>
                  <a:srgbClr val="FFF9F9"/>
                </a:solidFill>
                <a:latin typeface="Nunito Bold"/>
              </a:rPr>
              <a:t>trưởng</a:t>
            </a:r>
            <a:endParaRPr lang="en-US" sz="3000" spc="150" dirty="0">
              <a:solidFill>
                <a:srgbClr val="FFF9F9"/>
              </a:solidFill>
              <a:latin typeface="Nunito Bo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8C7764"/>
        </a:solidFill>
        <a:effectLst/>
      </p:bgPr>
    </p:bg>
    <p:spTree>
      <p:nvGrpSpPr>
        <p:cNvPr id="1" name=""/>
        <p:cNvGrpSpPr/>
        <p:nvPr/>
      </p:nvGrpSpPr>
      <p:grpSpPr>
        <a:xfrm>
          <a:off x="0" y="0"/>
          <a:ext cx="0" cy="0"/>
          <a:chOff x="0" y="0"/>
          <a:chExt cx="0" cy="0"/>
        </a:xfrm>
      </p:grpSpPr>
      <p:sp>
        <p:nvSpPr>
          <p:cNvPr id="2" name="TextBox 2"/>
          <p:cNvSpPr txBox="1"/>
          <p:nvPr/>
        </p:nvSpPr>
        <p:spPr>
          <a:xfrm>
            <a:off x="2782538" y="548317"/>
            <a:ext cx="13210428" cy="2110788"/>
          </a:xfrm>
          <a:prstGeom prst="rect">
            <a:avLst/>
          </a:prstGeom>
        </p:spPr>
        <p:txBody>
          <a:bodyPr lIns="0" tIns="0" rIns="0" bIns="0" rtlCol="0" anchor="t">
            <a:spAutoFit/>
          </a:bodyPr>
          <a:lstStyle/>
          <a:p>
            <a:pPr algn="ctr">
              <a:lnSpc>
                <a:spcPts val="8101"/>
              </a:lnSpc>
            </a:pPr>
            <a:r>
              <a:rPr lang="en-US" sz="8101">
                <a:solidFill>
                  <a:srgbClr val="F6F1EE"/>
                </a:solidFill>
                <a:latin typeface="Baloo"/>
              </a:rPr>
              <a:t>Giao diện thông tin cá nhân của tài khoản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5" name="Group 5"/>
          <p:cNvGrpSpPr/>
          <p:nvPr/>
        </p:nvGrpSpPr>
        <p:grpSpPr>
          <a:xfrm>
            <a:off x="5819504" y="3276336"/>
            <a:ext cx="487929" cy="48792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9"/>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6"/>
          <a:srcRect t="1364" b="1364"/>
          <a:stretch>
            <a:fillRect/>
          </a:stretch>
        </p:blipFill>
        <p:spPr>
          <a:xfrm>
            <a:off x="1028700" y="2205542"/>
            <a:ext cx="4163544" cy="7281066"/>
          </a:xfrm>
          <a:prstGeom prst="rect">
            <a:avLst/>
          </a:prstGeom>
        </p:spPr>
      </p:pic>
      <p:sp>
        <p:nvSpPr>
          <p:cNvPr id="9" name="TextBox 9"/>
          <p:cNvSpPr txBox="1"/>
          <p:nvPr/>
        </p:nvSpPr>
        <p:spPr>
          <a:xfrm>
            <a:off x="6307433" y="3343011"/>
            <a:ext cx="8359052" cy="1734185"/>
          </a:xfrm>
          <a:prstGeom prst="rect">
            <a:avLst/>
          </a:prstGeom>
        </p:spPr>
        <p:txBody>
          <a:bodyPr lIns="0" tIns="0" rIns="0" bIns="0" rtlCol="0" anchor="t">
            <a:spAutoFit/>
          </a:bodyPr>
          <a:lstStyle/>
          <a:p>
            <a:pPr algn="ctr">
              <a:lnSpc>
                <a:spcPts val="3399"/>
              </a:lnSpc>
              <a:spcBef>
                <a:spcPct val="0"/>
              </a:spcBef>
            </a:pPr>
            <a:r>
              <a:rPr lang="en-US" sz="3399" spc="169" dirty="0">
                <a:solidFill>
                  <a:srgbClr val="F6F1EE"/>
                </a:solidFill>
                <a:latin typeface="Nunito Bold"/>
              </a:rPr>
              <a:t>Giao </a:t>
            </a:r>
            <a:r>
              <a:rPr lang="en-US" sz="3399" spc="169" dirty="0" err="1">
                <a:solidFill>
                  <a:srgbClr val="F6F1EE"/>
                </a:solidFill>
                <a:latin typeface="Nunito Bold"/>
              </a:rPr>
              <a:t>diện</a:t>
            </a:r>
            <a:r>
              <a:rPr lang="en-US" sz="3399" spc="169" dirty="0">
                <a:solidFill>
                  <a:srgbClr val="F6F1EE"/>
                </a:solidFill>
                <a:latin typeface="Nunito Bold"/>
              </a:rPr>
              <a:t> </a:t>
            </a:r>
            <a:r>
              <a:rPr lang="en-US" sz="3399" spc="169" dirty="0" err="1">
                <a:solidFill>
                  <a:srgbClr val="F6F1EE"/>
                </a:solidFill>
                <a:latin typeface="Nunito Bold"/>
              </a:rPr>
              <a:t>thông</a:t>
            </a:r>
            <a:r>
              <a:rPr lang="en-US" sz="3399" spc="169" dirty="0">
                <a:solidFill>
                  <a:srgbClr val="F6F1EE"/>
                </a:solidFill>
                <a:latin typeface="Nunito Bold"/>
              </a:rPr>
              <a:t> tin </a:t>
            </a:r>
            <a:r>
              <a:rPr lang="en-US" sz="3399" spc="169" dirty="0" err="1">
                <a:solidFill>
                  <a:srgbClr val="F6F1EE"/>
                </a:solidFill>
                <a:latin typeface="Nunito Bold"/>
              </a:rPr>
              <a:t>cá</a:t>
            </a:r>
            <a:r>
              <a:rPr lang="en-US" sz="3399" spc="169" dirty="0">
                <a:solidFill>
                  <a:srgbClr val="F6F1EE"/>
                </a:solidFill>
                <a:latin typeface="Nunito Bold"/>
              </a:rPr>
              <a:t> </a:t>
            </a:r>
            <a:r>
              <a:rPr lang="en-US" sz="3399" spc="169" dirty="0" err="1">
                <a:solidFill>
                  <a:srgbClr val="F6F1EE"/>
                </a:solidFill>
                <a:latin typeface="Nunito Bold"/>
              </a:rPr>
              <a:t>nhân</a:t>
            </a:r>
            <a:r>
              <a:rPr lang="en-US" sz="3399" spc="169" dirty="0">
                <a:solidFill>
                  <a:srgbClr val="F6F1EE"/>
                </a:solidFill>
                <a:latin typeface="Nunito Bold"/>
              </a:rPr>
              <a:t> </a:t>
            </a:r>
            <a:r>
              <a:rPr lang="en-US" sz="3399" spc="169" dirty="0" err="1">
                <a:solidFill>
                  <a:srgbClr val="F6F1EE"/>
                </a:solidFill>
                <a:latin typeface="Nunito Bold"/>
              </a:rPr>
              <a:t>của</a:t>
            </a:r>
            <a:r>
              <a:rPr lang="en-US" sz="3399" spc="169" dirty="0">
                <a:solidFill>
                  <a:srgbClr val="F6F1EE"/>
                </a:solidFill>
                <a:latin typeface="Nunito Bold"/>
              </a:rPr>
              <a:t> </a:t>
            </a:r>
            <a:r>
              <a:rPr lang="en-US" sz="3399" spc="169" dirty="0" err="1">
                <a:solidFill>
                  <a:srgbClr val="F6F1EE"/>
                </a:solidFill>
                <a:latin typeface="Nunito Bold"/>
              </a:rPr>
              <a:t>tài</a:t>
            </a:r>
            <a:r>
              <a:rPr lang="en-US" sz="3399" spc="169" dirty="0">
                <a:solidFill>
                  <a:srgbClr val="F6F1EE"/>
                </a:solidFill>
                <a:latin typeface="Nunito Bold"/>
              </a:rPr>
              <a:t> </a:t>
            </a:r>
            <a:r>
              <a:rPr lang="en-US" sz="3399" spc="169" dirty="0" err="1">
                <a:solidFill>
                  <a:srgbClr val="F6F1EE"/>
                </a:solidFill>
                <a:latin typeface="Nunito Bold"/>
              </a:rPr>
              <a:t>khoản</a:t>
            </a:r>
            <a:r>
              <a:rPr lang="en-US" sz="3399" spc="169" dirty="0">
                <a:solidFill>
                  <a:srgbClr val="F6F1EE"/>
                </a:solidFill>
                <a:latin typeface="Nunito Bold"/>
              </a:rPr>
              <a:t>, ở </a:t>
            </a:r>
            <a:r>
              <a:rPr lang="en-US" sz="3399" spc="169" dirty="0" err="1">
                <a:solidFill>
                  <a:srgbClr val="F6F1EE"/>
                </a:solidFill>
                <a:latin typeface="Nunito Bold"/>
              </a:rPr>
              <a:t>đây</a:t>
            </a:r>
            <a:r>
              <a:rPr lang="en-US" sz="3399" spc="169" dirty="0">
                <a:solidFill>
                  <a:srgbClr val="F6F1EE"/>
                </a:solidFill>
                <a:latin typeface="Nunito Bold"/>
              </a:rPr>
              <a:t> </a:t>
            </a:r>
            <a:r>
              <a:rPr lang="en-US" sz="3399" spc="169" dirty="0" err="1">
                <a:solidFill>
                  <a:srgbClr val="F6F1EE"/>
                </a:solidFill>
                <a:latin typeface="Nunito Bold"/>
              </a:rPr>
              <a:t>tài</a:t>
            </a:r>
            <a:r>
              <a:rPr lang="en-US" sz="3399" spc="169" dirty="0">
                <a:solidFill>
                  <a:srgbClr val="F6F1EE"/>
                </a:solidFill>
                <a:latin typeface="Nunito Bold"/>
              </a:rPr>
              <a:t> </a:t>
            </a:r>
            <a:r>
              <a:rPr lang="en-US" sz="3399" spc="169" dirty="0" err="1">
                <a:solidFill>
                  <a:srgbClr val="F6F1EE"/>
                </a:solidFill>
                <a:latin typeface="Nunito Bold"/>
              </a:rPr>
              <a:t>khoản</a:t>
            </a:r>
            <a:r>
              <a:rPr lang="en-US" sz="3399" spc="169" dirty="0">
                <a:solidFill>
                  <a:srgbClr val="F6F1EE"/>
                </a:solidFill>
                <a:latin typeface="Nunito Bold"/>
              </a:rPr>
              <a:t> </a:t>
            </a:r>
            <a:r>
              <a:rPr lang="en-US" sz="3399" spc="169" dirty="0" err="1">
                <a:solidFill>
                  <a:srgbClr val="F6F1EE"/>
                </a:solidFill>
                <a:latin typeface="Nunito Bold"/>
              </a:rPr>
              <a:t>có</a:t>
            </a:r>
            <a:r>
              <a:rPr lang="en-US" sz="3399" spc="169" dirty="0">
                <a:solidFill>
                  <a:srgbClr val="F6F1EE"/>
                </a:solidFill>
                <a:latin typeface="Nunito Bold"/>
              </a:rPr>
              <a:t> </a:t>
            </a:r>
            <a:r>
              <a:rPr lang="en-US" sz="3399" spc="169" dirty="0" err="1">
                <a:solidFill>
                  <a:srgbClr val="F6F1EE"/>
                </a:solidFill>
                <a:latin typeface="Nunito Bold"/>
              </a:rPr>
              <a:t>thể</a:t>
            </a:r>
            <a:r>
              <a:rPr lang="en-US" sz="3399" spc="169" dirty="0">
                <a:solidFill>
                  <a:srgbClr val="F6F1EE"/>
                </a:solidFill>
                <a:latin typeface="Nunito Bold"/>
              </a:rPr>
              <a:t> </a:t>
            </a:r>
            <a:r>
              <a:rPr lang="en-US" sz="3399" spc="169" dirty="0" err="1">
                <a:solidFill>
                  <a:srgbClr val="F6F1EE"/>
                </a:solidFill>
                <a:latin typeface="Nunito Bold"/>
              </a:rPr>
              <a:t>chọn</a:t>
            </a:r>
            <a:r>
              <a:rPr lang="en-US" sz="3399" spc="169" dirty="0">
                <a:solidFill>
                  <a:srgbClr val="F6F1EE"/>
                </a:solidFill>
                <a:latin typeface="Nunito Bold"/>
              </a:rPr>
              <a:t> </a:t>
            </a:r>
            <a:r>
              <a:rPr lang="en-US" sz="3399" spc="169" dirty="0" err="1">
                <a:solidFill>
                  <a:srgbClr val="F6F1EE"/>
                </a:solidFill>
                <a:latin typeface="Nunito Bold"/>
              </a:rPr>
              <a:t>chức</a:t>
            </a:r>
            <a:r>
              <a:rPr lang="en-US" sz="3399" spc="169" dirty="0">
                <a:solidFill>
                  <a:srgbClr val="F6F1EE"/>
                </a:solidFill>
                <a:latin typeface="Nunito Bold"/>
              </a:rPr>
              <a:t> </a:t>
            </a:r>
            <a:r>
              <a:rPr lang="en-US" sz="3399" spc="169" dirty="0" err="1">
                <a:solidFill>
                  <a:srgbClr val="F6F1EE"/>
                </a:solidFill>
                <a:latin typeface="Nunito Bold"/>
              </a:rPr>
              <a:t>năng</a:t>
            </a:r>
            <a:r>
              <a:rPr lang="en-US" sz="3399" spc="169" dirty="0">
                <a:solidFill>
                  <a:srgbClr val="F6F1EE"/>
                </a:solidFill>
                <a:latin typeface="Nunito Bold"/>
              </a:rPr>
              <a:t> </a:t>
            </a:r>
            <a:r>
              <a:rPr lang="en-US" sz="3399" spc="169" dirty="0" err="1">
                <a:solidFill>
                  <a:srgbClr val="F6F1EE"/>
                </a:solidFill>
                <a:latin typeface="Nunito Bold"/>
              </a:rPr>
              <a:t>Bắt</a:t>
            </a:r>
            <a:r>
              <a:rPr lang="en-US" sz="3399" spc="169" dirty="0">
                <a:solidFill>
                  <a:srgbClr val="F6F1EE"/>
                </a:solidFill>
                <a:latin typeface="Nunito Bold"/>
              </a:rPr>
              <a:t> </a:t>
            </a:r>
            <a:r>
              <a:rPr lang="en-US" sz="3399" spc="169" dirty="0" err="1">
                <a:solidFill>
                  <a:srgbClr val="F6F1EE"/>
                </a:solidFill>
                <a:latin typeface="Nunito Bold"/>
              </a:rPr>
              <a:t>Đầu</a:t>
            </a:r>
            <a:r>
              <a:rPr lang="en-US" sz="3399" spc="169" dirty="0">
                <a:solidFill>
                  <a:srgbClr val="F6F1EE"/>
                </a:solidFill>
                <a:latin typeface="Nunito Bold"/>
              </a:rPr>
              <a:t> Ca, </a:t>
            </a:r>
            <a:r>
              <a:rPr lang="en-US" sz="3399" spc="169" dirty="0" err="1">
                <a:solidFill>
                  <a:srgbClr val="F6F1EE"/>
                </a:solidFill>
                <a:latin typeface="Nunito Bold"/>
              </a:rPr>
              <a:t>Kết</a:t>
            </a:r>
            <a:r>
              <a:rPr lang="en-US" sz="3399" spc="169" dirty="0">
                <a:solidFill>
                  <a:srgbClr val="F6F1EE"/>
                </a:solidFill>
                <a:latin typeface="Nunito Bold"/>
              </a:rPr>
              <a:t> </a:t>
            </a:r>
            <a:r>
              <a:rPr lang="en-US" sz="3399" spc="169" dirty="0" err="1">
                <a:solidFill>
                  <a:srgbClr val="F6F1EE"/>
                </a:solidFill>
                <a:latin typeface="Nunito Bold"/>
              </a:rPr>
              <a:t>Thúc</a:t>
            </a:r>
            <a:r>
              <a:rPr lang="en-US" sz="3399" spc="169" dirty="0">
                <a:solidFill>
                  <a:srgbClr val="F6F1EE"/>
                </a:solidFill>
                <a:latin typeface="Nunito Bold"/>
              </a:rPr>
              <a:t> Ca, Edit </a:t>
            </a:r>
            <a:r>
              <a:rPr lang="en-US" sz="3399" spc="169" dirty="0" err="1">
                <a:solidFill>
                  <a:srgbClr val="F6F1EE"/>
                </a:solidFill>
                <a:latin typeface="Nunito Bold"/>
              </a:rPr>
              <a:t>Thông</a:t>
            </a:r>
            <a:r>
              <a:rPr lang="en-US" sz="3399" spc="169" dirty="0">
                <a:solidFill>
                  <a:srgbClr val="F6F1EE"/>
                </a:solidFill>
                <a:latin typeface="Nunito Bold"/>
              </a:rPr>
              <a:t> Tin.</a:t>
            </a:r>
          </a:p>
        </p:txBody>
      </p:sp>
      <p:pic>
        <p:nvPicPr>
          <p:cNvPr id="10" name="Picture 9">
            <a:extLst>
              <a:ext uri="{FF2B5EF4-FFF2-40B4-BE49-F238E27FC236}">
                <a16:creationId xmlns:a16="http://schemas.microsoft.com/office/drawing/2014/main" id="{35845713-C3C6-0EFD-D242-C2F71F9DD79D}"/>
              </a:ext>
            </a:extLst>
          </p:cNvPr>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315200" y="5761102"/>
            <a:ext cx="3834257" cy="3378200"/>
          </a:xfrm>
          <a:prstGeom prst="rect">
            <a:avLst/>
          </a:prstGeom>
          <a:noFill/>
          <a:ln>
            <a:noFill/>
          </a:ln>
        </p:spPr>
      </p:pic>
      <p:grpSp>
        <p:nvGrpSpPr>
          <p:cNvPr id="11" name="Group 5">
            <a:extLst>
              <a:ext uri="{FF2B5EF4-FFF2-40B4-BE49-F238E27FC236}">
                <a16:creationId xmlns:a16="http://schemas.microsoft.com/office/drawing/2014/main" id="{E0A41119-A1DF-7914-04B2-1D88D9097768}"/>
              </a:ext>
            </a:extLst>
          </p:cNvPr>
          <p:cNvGrpSpPr/>
          <p:nvPr/>
        </p:nvGrpSpPr>
        <p:grpSpPr>
          <a:xfrm>
            <a:off x="12163965" y="6286500"/>
            <a:ext cx="487929" cy="487929"/>
            <a:chOff x="0" y="0"/>
            <a:chExt cx="812800" cy="812800"/>
          </a:xfrm>
        </p:grpSpPr>
        <p:sp>
          <p:nvSpPr>
            <p:cNvPr id="12" name="Freeform 6">
              <a:extLst>
                <a:ext uri="{FF2B5EF4-FFF2-40B4-BE49-F238E27FC236}">
                  <a16:creationId xmlns:a16="http://schemas.microsoft.com/office/drawing/2014/main" id="{16E13669-3B2D-697F-F896-A0D418D1101F}"/>
                </a:ext>
              </a:extLst>
            </p:cNvPr>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9F9"/>
            </a:solidFill>
          </p:spPr>
        </p:sp>
        <p:sp>
          <p:nvSpPr>
            <p:cNvPr id="13" name="TextBox 7">
              <a:extLst>
                <a:ext uri="{FF2B5EF4-FFF2-40B4-BE49-F238E27FC236}">
                  <a16:creationId xmlns:a16="http://schemas.microsoft.com/office/drawing/2014/main" id="{742EE916-828C-50EE-E396-99F5607CA2E0}"/>
                </a:ext>
              </a:extLst>
            </p:cNvPr>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4" name="TextBox 9">
            <a:extLst>
              <a:ext uri="{FF2B5EF4-FFF2-40B4-BE49-F238E27FC236}">
                <a16:creationId xmlns:a16="http://schemas.microsoft.com/office/drawing/2014/main" id="{0E280A0C-D1C8-E016-F007-2E198761715E}"/>
              </a:ext>
            </a:extLst>
          </p:cNvPr>
          <p:cNvSpPr txBox="1"/>
          <p:nvPr/>
        </p:nvSpPr>
        <p:spPr>
          <a:xfrm>
            <a:off x="11037610" y="7183715"/>
            <a:ext cx="8359052" cy="457754"/>
          </a:xfrm>
          <a:prstGeom prst="rect">
            <a:avLst/>
          </a:prstGeom>
        </p:spPr>
        <p:txBody>
          <a:bodyPr lIns="0" tIns="0" rIns="0" bIns="0" rtlCol="0" anchor="t">
            <a:spAutoFit/>
          </a:bodyPr>
          <a:lstStyle/>
          <a:p>
            <a:pPr algn="ctr">
              <a:lnSpc>
                <a:spcPts val="3399"/>
              </a:lnSpc>
              <a:spcBef>
                <a:spcPct val="0"/>
              </a:spcBef>
            </a:pPr>
            <a:r>
              <a:rPr lang="en-US" sz="3399" spc="169" dirty="0" err="1">
                <a:solidFill>
                  <a:srgbClr val="F6F1EE"/>
                </a:solidFill>
                <a:latin typeface="Nunito Bold"/>
              </a:rPr>
              <a:t>Chức</a:t>
            </a:r>
            <a:r>
              <a:rPr lang="en-US" sz="3399" spc="169" dirty="0">
                <a:solidFill>
                  <a:srgbClr val="F6F1EE"/>
                </a:solidFill>
                <a:latin typeface="Nunito Bold"/>
              </a:rPr>
              <a:t> </a:t>
            </a:r>
            <a:r>
              <a:rPr lang="en-US" sz="3399" spc="169" dirty="0" err="1">
                <a:solidFill>
                  <a:srgbClr val="F6F1EE"/>
                </a:solidFill>
                <a:latin typeface="Nunito Bold"/>
              </a:rPr>
              <a:t>năng</a:t>
            </a:r>
            <a:r>
              <a:rPr lang="en-US" sz="3399" spc="169" dirty="0">
                <a:solidFill>
                  <a:srgbClr val="F6F1EE"/>
                </a:solidFill>
                <a:latin typeface="Nunito Bold"/>
              </a:rPr>
              <a:t> </a:t>
            </a:r>
            <a:r>
              <a:rPr lang="en-US" sz="3399" spc="169" dirty="0" err="1">
                <a:solidFill>
                  <a:srgbClr val="F6F1EE"/>
                </a:solidFill>
                <a:latin typeface="Nunito Bold"/>
              </a:rPr>
              <a:t>tra</a:t>
            </a:r>
            <a:r>
              <a:rPr lang="en-US" sz="3399" spc="169" dirty="0">
                <a:solidFill>
                  <a:srgbClr val="F6F1EE"/>
                </a:solidFill>
                <a:latin typeface="Nunito Bold"/>
              </a:rPr>
              <a:t> </a:t>
            </a:r>
            <a:r>
              <a:rPr lang="en-US" sz="3399" spc="169" dirty="0" err="1">
                <a:solidFill>
                  <a:srgbClr val="F6F1EE"/>
                </a:solidFill>
                <a:latin typeface="Nunito Bold"/>
              </a:rPr>
              <a:t>cứu</a:t>
            </a:r>
            <a:r>
              <a:rPr lang="en-US" sz="3399" spc="169" dirty="0">
                <a:solidFill>
                  <a:srgbClr val="F6F1EE"/>
                </a:solidFill>
                <a:latin typeface="Nunito Bold"/>
              </a:rPr>
              <a:t> </a:t>
            </a:r>
            <a:r>
              <a:rPr lang="en-US" sz="3399" spc="169" dirty="0" err="1">
                <a:solidFill>
                  <a:srgbClr val="F6F1EE"/>
                </a:solidFill>
                <a:latin typeface="Nunito Bold"/>
              </a:rPr>
              <a:t>hóa</a:t>
            </a:r>
            <a:r>
              <a:rPr lang="en-US" sz="3399" spc="169" dirty="0">
                <a:solidFill>
                  <a:srgbClr val="F6F1EE"/>
                </a:solidFill>
                <a:latin typeface="Nunito Bold"/>
              </a:rPr>
              <a:t> </a:t>
            </a:r>
            <a:r>
              <a:rPr lang="en-US" sz="3399" spc="169" dirty="0" err="1">
                <a:solidFill>
                  <a:srgbClr val="F6F1EE"/>
                </a:solidFill>
                <a:latin typeface="Nunito Bold"/>
              </a:rPr>
              <a:t>đơn</a:t>
            </a:r>
            <a:endParaRPr lang="en-US" sz="3399" spc="169" dirty="0">
              <a:solidFill>
                <a:srgbClr val="F6F1EE"/>
              </a:solidFill>
              <a:latin typeface="Nunito Bold"/>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8C7764"/>
        </a:solidFill>
        <a:effectLst/>
      </p:bgPr>
    </p:bg>
    <p:spTree>
      <p:nvGrpSpPr>
        <p:cNvPr id="1" name=""/>
        <p:cNvGrpSpPr/>
        <p:nvPr/>
      </p:nvGrpSpPr>
      <p:grpSpPr>
        <a:xfrm>
          <a:off x="0" y="0"/>
          <a:ext cx="0" cy="0"/>
          <a:chOff x="0" y="0"/>
          <a:chExt cx="0" cy="0"/>
        </a:xfrm>
      </p:grpSpPr>
      <p:sp>
        <p:nvSpPr>
          <p:cNvPr id="2" name="TextBox 2"/>
          <p:cNvSpPr txBox="1"/>
          <p:nvPr/>
        </p:nvSpPr>
        <p:spPr>
          <a:xfrm>
            <a:off x="2782538" y="548317"/>
            <a:ext cx="13210428" cy="2110788"/>
          </a:xfrm>
          <a:prstGeom prst="rect">
            <a:avLst/>
          </a:prstGeom>
        </p:spPr>
        <p:txBody>
          <a:bodyPr lIns="0" tIns="0" rIns="0" bIns="0" rtlCol="0" anchor="t">
            <a:spAutoFit/>
          </a:bodyPr>
          <a:lstStyle/>
          <a:p>
            <a:pPr algn="ctr">
              <a:lnSpc>
                <a:spcPts val="8101"/>
              </a:lnSpc>
            </a:pPr>
            <a:r>
              <a:rPr lang="en-US" sz="8101">
                <a:solidFill>
                  <a:srgbClr val="F6F1EE"/>
                </a:solidFill>
                <a:latin typeface="Baloo"/>
              </a:rPr>
              <a:t>Giao diện thông tin cá nhân của tài khoản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pic>
        <p:nvPicPr>
          <p:cNvPr id="5" name="Picture 5"/>
          <p:cNvPicPr>
            <a:picLocks noChangeAspect="1"/>
          </p:cNvPicPr>
          <p:nvPr/>
        </p:nvPicPr>
        <p:blipFill>
          <a:blip r:embed="rId6"/>
          <a:srcRect/>
          <a:stretch>
            <a:fillRect/>
          </a:stretch>
        </p:blipFill>
        <p:spPr>
          <a:xfrm>
            <a:off x="1028700" y="2872783"/>
            <a:ext cx="6801232" cy="4149904"/>
          </a:xfrm>
          <a:prstGeom prst="rect">
            <a:avLst/>
          </a:prstGeom>
        </p:spPr>
      </p:pic>
      <p:pic>
        <p:nvPicPr>
          <p:cNvPr id="6" name="Picture 6"/>
          <p:cNvPicPr>
            <a:picLocks noChangeAspect="1"/>
          </p:cNvPicPr>
          <p:nvPr/>
        </p:nvPicPr>
        <p:blipFill>
          <a:blip r:embed="rId7"/>
          <a:srcRect/>
          <a:stretch>
            <a:fillRect/>
          </a:stretch>
        </p:blipFill>
        <p:spPr>
          <a:xfrm>
            <a:off x="9745031" y="2872783"/>
            <a:ext cx="6848793" cy="4149904"/>
          </a:xfrm>
          <a:prstGeom prst="rect">
            <a:avLst/>
          </a:prstGeom>
        </p:spPr>
      </p:pic>
      <p:sp>
        <p:nvSpPr>
          <p:cNvPr id="7" name="TextBox 7"/>
          <p:cNvSpPr txBox="1"/>
          <p:nvPr/>
        </p:nvSpPr>
        <p:spPr>
          <a:xfrm>
            <a:off x="4773332" y="7528819"/>
            <a:ext cx="8741336" cy="1305560"/>
          </a:xfrm>
          <a:prstGeom prst="rect">
            <a:avLst/>
          </a:prstGeom>
        </p:spPr>
        <p:txBody>
          <a:bodyPr lIns="0" tIns="0" rIns="0" bIns="0" rtlCol="0" anchor="t">
            <a:spAutoFit/>
          </a:bodyPr>
          <a:lstStyle/>
          <a:p>
            <a:pPr algn="ctr">
              <a:lnSpc>
                <a:spcPts val="3399"/>
              </a:lnSpc>
              <a:spcBef>
                <a:spcPct val="0"/>
              </a:spcBef>
            </a:pPr>
            <a:r>
              <a:rPr lang="en-US" sz="3399" spc="169">
                <a:solidFill>
                  <a:srgbClr val="F6F1EE"/>
                </a:solidFill>
                <a:latin typeface="Nunito Bold"/>
              </a:rPr>
              <a:t>Tài khoản có thể chỉnh sửa thông tin cá nhân bao gồm: First Name, Last Name, Phone, CCCD, Address, Mật khẩu</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8C7764"/>
        </a:solidFill>
        <a:effectLst/>
      </p:bgPr>
    </p:bg>
    <p:spTree>
      <p:nvGrpSpPr>
        <p:cNvPr id="1" name=""/>
        <p:cNvGrpSpPr/>
        <p:nvPr/>
      </p:nvGrpSpPr>
      <p:grpSpPr>
        <a:xfrm>
          <a:off x="0" y="0"/>
          <a:ext cx="0" cy="0"/>
          <a:chOff x="0" y="0"/>
          <a:chExt cx="0" cy="0"/>
        </a:xfrm>
      </p:grpSpPr>
      <p:sp>
        <p:nvSpPr>
          <p:cNvPr id="2" name="TextBox 2"/>
          <p:cNvSpPr txBox="1"/>
          <p:nvPr/>
        </p:nvSpPr>
        <p:spPr>
          <a:xfrm>
            <a:off x="2782538" y="548317"/>
            <a:ext cx="13210428" cy="2110788"/>
          </a:xfrm>
          <a:prstGeom prst="rect">
            <a:avLst/>
          </a:prstGeom>
        </p:spPr>
        <p:txBody>
          <a:bodyPr lIns="0" tIns="0" rIns="0" bIns="0" rtlCol="0" anchor="t">
            <a:spAutoFit/>
          </a:bodyPr>
          <a:lstStyle/>
          <a:p>
            <a:pPr algn="ctr">
              <a:lnSpc>
                <a:spcPts val="8101"/>
              </a:lnSpc>
            </a:pPr>
            <a:r>
              <a:rPr lang="en-US" sz="8101">
                <a:solidFill>
                  <a:srgbClr val="F6F1EE"/>
                </a:solidFill>
                <a:latin typeface="Baloo"/>
              </a:rPr>
              <a:t>Giao diện thông tin cá nhân của tài khoản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pic>
        <p:nvPicPr>
          <p:cNvPr id="5" name="Picture 5"/>
          <p:cNvPicPr>
            <a:picLocks noChangeAspect="1"/>
          </p:cNvPicPr>
          <p:nvPr/>
        </p:nvPicPr>
        <p:blipFill>
          <a:blip r:embed="rId6"/>
          <a:srcRect/>
          <a:stretch>
            <a:fillRect/>
          </a:stretch>
        </p:blipFill>
        <p:spPr>
          <a:xfrm>
            <a:off x="9144000" y="3344789"/>
            <a:ext cx="7638288" cy="4644468"/>
          </a:xfrm>
          <a:prstGeom prst="rect">
            <a:avLst/>
          </a:prstGeom>
        </p:spPr>
      </p:pic>
      <p:sp>
        <p:nvSpPr>
          <p:cNvPr id="6" name="TextBox 6"/>
          <p:cNvSpPr txBox="1"/>
          <p:nvPr/>
        </p:nvSpPr>
        <p:spPr>
          <a:xfrm>
            <a:off x="1453699" y="3411464"/>
            <a:ext cx="7015236" cy="876935"/>
          </a:xfrm>
          <a:prstGeom prst="rect">
            <a:avLst/>
          </a:prstGeom>
        </p:spPr>
        <p:txBody>
          <a:bodyPr lIns="0" tIns="0" rIns="0" bIns="0" rtlCol="0" anchor="t">
            <a:spAutoFit/>
          </a:bodyPr>
          <a:lstStyle/>
          <a:p>
            <a:pPr algn="ctr">
              <a:lnSpc>
                <a:spcPts val="3399"/>
              </a:lnSpc>
              <a:spcBef>
                <a:spcPct val="0"/>
              </a:spcBef>
            </a:pPr>
            <a:r>
              <a:rPr lang="en-US" sz="3399" spc="169">
                <a:solidFill>
                  <a:srgbClr val="F6F1EE"/>
                </a:solidFill>
                <a:latin typeface="Nunito Bold"/>
              </a:rPr>
              <a:t>Tài khoản cũng có thể xem lịch sử ca làm của bản thân:</a:t>
            </a:r>
          </a:p>
        </p:txBody>
      </p:sp>
      <p:grpSp>
        <p:nvGrpSpPr>
          <p:cNvPr id="7" name="Group 7"/>
          <p:cNvGrpSpPr/>
          <p:nvPr/>
        </p:nvGrpSpPr>
        <p:grpSpPr>
          <a:xfrm>
            <a:off x="779711" y="3334978"/>
            <a:ext cx="476158" cy="476158"/>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0" name="Picture 10"/>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1887434">
            <a:off x="1744185" y="6342525"/>
            <a:ext cx="1551893" cy="322091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8C7764"/>
        </a:solidFill>
        <a:effectLst/>
      </p:bgPr>
    </p:bg>
    <p:spTree>
      <p:nvGrpSpPr>
        <p:cNvPr id="1" name=""/>
        <p:cNvGrpSpPr/>
        <p:nvPr/>
      </p:nvGrpSpPr>
      <p:grpSpPr>
        <a:xfrm>
          <a:off x="0" y="0"/>
          <a:ext cx="0" cy="0"/>
          <a:chOff x="0" y="0"/>
          <a:chExt cx="0" cy="0"/>
        </a:xfrm>
      </p:grpSpPr>
      <p:sp>
        <p:nvSpPr>
          <p:cNvPr id="2" name="TextBox 2"/>
          <p:cNvSpPr txBox="1"/>
          <p:nvPr/>
        </p:nvSpPr>
        <p:spPr>
          <a:xfrm>
            <a:off x="2782538" y="548317"/>
            <a:ext cx="13210428" cy="2110788"/>
          </a:xfrm>
          <a:prstGeom prst="rect">
            <a:avLst/>
          </a:prstGeom>
        </p:spPr>
        <p:txBody>
          <a:bodyPr lIns="0" tIns="0" rIns="0" bIns="0" rtlCol="0" anchor="t">
            <a:spAutoFit/>
          </a:bodyPr>
          <a:lstStyle/>
          <a:p>
            <a:pPr algn="ctr">
              <a:lnSpc>
                <a:spcPts val="8101"/>
              </a:lnSpc>
            </a:pPr>
            <a:r>
              <a:rPr lang="en-US" sz="8101">
                <a:solidFill>
                  <a:srgbClr val="F6F1EE"/>
                </a:solidFill>
                <a:latin typeface="Baloo"/>
              </a:rPr>
              <a:t>Giao diện thông tin cá nhân của tài khoản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5" name="Group 5"/>
          <p:cNvGrpSpPr/>
          <p:nvPr/>
        </p:nvGrpSpPr>
        <p:grpSpPr>
          <a:xfrm>
            <a:off x="7876722" y="3573056"/>
            <a:ext cx="476158" cy="47615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6"/>
          <a:srcRect/>
          <a:stretch>
            <a:fillRect/>
          </a:stretch>
        </p:blipFill>
        <p:spPr>
          <a:xfrm>
            <a:off x="1028700" y="3169477"/>
            <a:ext cx="6188367" cy="4408879"/>
          </a:xfrm>
          <a:prstGeom prst="rect">
            <a:avLst/>
          </a:prstGeom>
        </p:spPr>
      </p:pic>
      <p:sp>
        <p:nvSpPr>
          <p:cNvPr id="9" name="TextBox 9"/>
          <p:cNvSpPr txBox="1"/>
          <p:nvPr/>
        </p:nvSpPr>
        <p:spPr>
          <a:xfrm>
            <a:off x="8607232" y="3639731"/>
            <a:ext cx="8955762" cy="1734185"/>
          </a:xfrm>
          <a:prstGeom prst="rect">
            <a:avLst/>
          </a:prstGeom>
        </p:spPr>
        <p:txBody>
          <a:bodyPr lIns="0" tIns="0" rIns="0" bIns="0" rtlCol="0" anchor="t">
            <a:spAutoFit/>
          </a:bodyPr>
          <a:lstStyle/>
          <a:p>
            <a:pPr algn="ctr">
              <a:lnSpc>
                <a:spcPts val="3399"/>
              </a:lnSpc>
              <a:spcBef>
                <a:spcPct val="0"/>
              </a:spcBef>
            </a:pPr>
            <a:r>
              <a:rPr lang="en-US" sz="3399" spc="169">
                <a:solidFill>
                  <a:srgbClr val="FFFFFF"/>
                </a:solidFill>
                <a:latin typeface="Nunito Bold"/>
              </a:rPr>
              <a:t> nếu tài khoản chọn Xuất Báo Cáo thì sẽ hộp thoại In Báo Cáo sẽ hiện lên, nếu tài khoản chọn Tạo Báo Cáo thì sẽ kết xuất một file báo cáo</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8C7764"/>
        </a:solidFill>
        <a:effectLst/>
      </p:bgPr>
    </p:bg>
    <p:spTree>
      <p:nvGrpSpPr>
        <p:cNvPr id="1" name=""/>
        <p:cNvGrpSpPr/>
        <p:nvPr/>
      </p:nvGrpSpPr>
      <p:grpSpPr>
        <a:xfrm>
          <a:off x="0" y="0"/>
          <a:ext cx="0" cy="0"/>
          <a:chOff x="0" y="0"/>
          <a:chExt cx="0" cy="0"/>
        </a:xfrm>
      </p:grpSpPr>
      <p:sp>
        <p:nvSpPr>
          <p:cNvPr id="2" name="TextBox 2"/>
          <p:cNvSpPr txBox="1"/>
          <p:nvPr/>
        </p:nvSpPr>
        <p:spPr>
          <a:xfrm>
            <a:off x="2782538" y="548317"/>
            <a:ext cx="13210428" cy="2110788"/>
          </a:xfrm>
          <a:prstGeom prst="rect">
            <a:avLst/>
          </a:prstGeom>
        </p:spPr>
        <p:txBody>
          <a:bodyPr lIns="0" tIns="0" rIns="0" bIns="0" rtlCol="0" anchor="t">
            <a:spAutoFit/>
          </a:bodyPr>
          <a:lstStyle/>
          <a:p>
            <a:pPr algn="ctr">
              <a:lnSpc>
                <a:spcPts val="8101"/>
              </a:lnSpc>
            </a:pPr>
            <a:r>
              <a:rPr lang="en-US" sz="8101">
                <a:solidFill>
                  <a:srgbClr val="F6F1EE"/>
                </a:solidFill>
                <a:latin typeface="Baloo"/>
              </a:rPr>
              <a:t>Giao diện thông tin cá nhân của tài khoản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5" name="Group 5"/>
          <p:cNvGrpSpPr/>
          <p:nvPr/>
        </p:nvGrpSpPr>
        <p:grpSpPr>
          <a:xfrm>
            <a:off x="1028700" y="3096899"/>
            <a:ext cx="476158" cy="47615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6"/>
          <a:srcRect/>
          <a:stretch>
            <a:fillRect/>
          </a:stretch>
        </p:blipFill>
        <p:spPr>
          <a:xfrm>
            <a:off x="4101888" y="4907284"/>
            <a:ext cx="7344804" cy="4652747"/>
          </a:xfrm>
          <a:prstGeom prst="rect">
            <a:avLst/>
          </a:prstGeom>
        </p:spPr>
      </p:pic>
      <p:sp>
        <p:nvSpPr>
          <p:cNvPr id="9" name="TextBox 9"/>
          <p:cNvSpPr txBox="1"/>
          <p:nvPr/>
        </p:nvSpPr>
        <p:spPr>
          <a:xfrm>
            <a:off x="1904803" y="3163574"/>
            <a:ext cx="11135265" cy="1305560"/>
          </a:xfrm>
          <a:prstGeom prst="rect">
            <a:avLst/>
          </a:prstGeom>
        </p:spPr>
        <p:txBody>
          <a:bodyPr lIns="0" tIns="0" rIns="0" bIns="0" rtlCol="0" anchor="t">
            <a:spAutoFit/>
          </a:bodyPr>
          <a:lstStyle/>
          <a:p>
            <a:pPr algn="ctr">
              <a:lnSpc>
                <a:spcPts val="3399"/>
              </a:lnSpc>
              <a:spcBef>
                <a:spcPct val="0"/>
              </a:spcBef>
            </a:pPr>
            <a:r>
              <a:rPr lang="en-US" sz="3399" spc="169">
                <a:solidFill>
                  <a:srgbClr val="F6F1EE"/>
                </a:solidFill>
                <a:latin typeface="Nunito Bold"/>
              </a:rPr>
              <a:t>Với hộp thoại Báo Cáo này, tài khoản có thể chọn các chức năng như: in ấn, lưu file Word, pdf,…</a:t>
            </a:r>
          </a:p>
          <a:p>
            <a:pPr algn="ctr">
              <a:lnSpc>
                <a:spcPts val="3399"/>
              </a:lnSpc>
              <a:spcBef>
                <a:spcPct val="0"/>
              </a:spcBef>
            </a:pPr>
            <a:r>
              <a:rPr lang="en-US" sz="3399" spc="169">
                <a:solidFill>
                  <a:srgbClr val="F6F1EE"/>
                </a:solidFill>
                <a:latin typeface="Nunito Bold"/>
              </a:rPr>
              <a:t>Demo file pdf được lưu:</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8C7764"/>
        </a:solidFill>
        <a:effectLst/>
      </p:bgPr>
    </p:bg>
    <p:spTree>
      <p:nvGrpSpPr>
        <p:cNvPr id="1" name=""/>
        <p:cNvGrpSpPr/>
        <p:nvPr/>
      </p:nvGrpSpPr>
      <p:grpSpPr>
        <a:xfrm>
          <a:off x="0" y="0"/>
          <a:ext cx="0" cy="0"/>
          <a:chOff x="0" y="0"/>
          <a:chExt cx="0" cy="0"/>
        </a:xfrm>
      </p:grpSpPr>
      <p:sp>
        <p:nvSpPr>
          <p:cNvPr id="2" name="TextBox 2"/>
          <p:cNvSpPr txBox="1"/>
          <p:nvPr/>
        </p:nvSpPr>
        <p:spPr>
          <a:xfrm>
            <a:off x="2782538" y="548317"/>
            <a:ext cx="13210428" cy="2110788"/>
          </a:xfrm>
          <a:prstGeom prst="rect">
            <a:avLst/>
          </a:prstGeom>
        </p:spPr>
        <p:txBody>
          <a:bodyPr lIns="0" tIns="0" rIns="0" bIns="0" rtlCol="0" anchor="t">
            <a:spAutoFit/>
          </a:bodyPr>
          <a:lstStyle/>
          <a:p>
            <a:pPr algn="ctr">
              <a:lnSpc>
                <a:spcPts val="8101"/>
              </a:lnSpc>
            </a:pPr>
            <a:r>
              <a:rPr lang="en-US" sz="8101">
                <a:solidFill>
                  <a:srgbClr val="F6F1EE"/>
                </a:solidFill>
                <a:latin typeface="Baloo"/>
              </a:rPr>
              <a:t>Giao diện thông tin cá nhân của tài khoản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5" name="Group 5"/>
          <p:cNvGrpSpPr/>
          <p:nvPr/>
        </p:nvGrpSpPr>
        <p:grpSpPr>
          <a:xfrm>
            <a:off x="1028700" y="3096899"/>
            <a:ext cx="476158" cy="47615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6"/>
          <a:srcRect/>
          <a:stretch>
            <a:fillRect/>
          </a:stretch>
        </p:blipFill>
        <p:spPr>
          <a:xfrm>
            <a:off x="3287239" y="4907284"/>
            <a:ext cx="7643883" cy="4647870"/>
          </a:xfrm>
          <a:prstGeom prst="rect">
            <a:avLst/>
          </a:prstGeom>
        </p:spPr>
      </p:pic>
      <p:sp>
        <p:nvSpPr>
          <p:cNvPr id="9" name="TextBox 9"/>
          <p:cNvSpPr txBox="1"/>
          <p:nvPr/>
        </p:nvSpPr>
        <p:spPr>
          <a:xfrm>
            <a:off x="1028700" y="3163574"/>
            <a:ext cx="12160962" cy="1305560"/>
          </a:xfrm>
          <a:prstGeom prst="rect">
            <a:avLst/>
          </a:prstGeom>
        </p:spPr>
        <p:txBody>
          <a:bodyPr lIns="0" tIns="0" rIns="0" bIns="0" rtlCol="0" anchor="t">
            <a:spAutoFit/>
          </a:bodyPr>
          <a:lstStyle/>
          <a:p>
            <a:pPr algn="ctr">
              <a:lnSpc>
                <a:spcPts val="3399"/>
              </a:lnSpc>
              <a:spcBef>
                <a:spcPct val="0"/>
              </a:spcBef>
            </a:pPr>
            <a:r>
              <a:rPr lang="en-US" sz="3399" spc="169">
                <a:solidFill>
                  <a:srgbClr val="F6F1EE"/>
                </a:solidFill>
                <a:latin typeface="Nunito Bold"/>
              </a:rPr>
              <a:t>Tiếp đến là giao diện xem Lịch sử hóa đơn mà tài khoản đã bán, với các chức năng: xem, tạo báo cáo tương tự như Lịch Sử Ca Làm.</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B0A89E"/>
        </a:solidFill>
        <a:effectLst/>
      </p:bgPr>
    </p:bg>
    <p:spTree>
      <p:nvGrpSpPr>
        <p:cNvPr id="1" name=""/>
        <p:cNvGrpSpPr/>
        <p:nvPr/>
      </p:nvGrpSpPr>
      <p:grpSpPr>
        <a:xfrm>
          <a:off x="0" y="0"/>
          <a:ext cx="0" cy="0"/>
          <a:chOff x="0" y="0"/>
          <a:chExt cx="0" cy="0"/>
        </a:xfrm>
      </p:grpSpPr>
      <p:sp>
        <p:nvSpPr>
          <p:cNvPr id="2" name="TextBox 2"/>
          <p:cNvSpPr txBox="1"/>
          <p:nvPr/>
        </p:nvSpPr>
        <p:spPr>
          <a:xfrm>
            <a:off x="2538786" y="563856"/>
            <a:ext cx="13210428" cy="1082088"/>
          </a:xfrm>
          <a:prstGeom prst="rect">
            <a:avLst/>
          </a:prstGeom>
        </p:spPr>
        <p:txBody>
          <a:bodyPr lIns="0" tIns="0" rIns="0" bIns="0" rtlCol="0" anchor="t">
            <a:spAutoFit/>
          </a:bodyPr>
          <a:lstStyle/>
          <a:p>
            <a:pPr algn="ctr">
              <a:lnSpc>
                <a:spcPts val="8101"/>
              </a:lnSpc>
            </a:pPr>
            <a:r>
              <a:rPr lang="en-US" sz="8101">
                <a:solidFill>
                  <a:srgbClr val="221E1B"/>
                </a:solidFill>
                <a:latin typeface="Baloo"/>
              </a:rPr>
              <a:t>Giao diện sản phẩm</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pic>
        <p:nvPicPr>
          <p:cNvPr id="6" name="Picture 5">
            <a:extLst>
              <a:ext uri="{FF2B5EF4-FFF2-40B4-BE49-F238E27FC236}">
                <a16:creationId xmlns:a16="http://schemas.microsoft.com/office/drawing/2014/main" id="{BA222CF0-C0CA-BA73-9063-6946DF9A27A9}"/>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14051" y="2375854"/>
            <a:ext cx="12659897" cy="656749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B0A89E"/>
        </a:solidFill>
        <a:effectLst/>
      </p:bgPr>
    </p:bg>
    <p:spTree>
      <p:nvGrpSpPr>
        <p:cNvPr id="1" name=""/>
        <p:cNvGrpSpPr/>
        <p:nvPr/>
      </p:nvGrpSpPr>
      <p:grpSpPr>
        <a:xfrm>
          <a:off x="0" y="0"/>
          <a:ext cx="0" cy="0"/>
          <a:chOff x="0" y="0"/>
          <a:chExt cx="0" cy="0"/>
        </a:xfrm>
      </p:grpSpPr>
      <p:sp>
        <p:nvSpPr>
          <p:cNvPr id="2" name="TextBox 2"/>
          <p:cNvSpPr txBox="1"/>
          <p:nvPr/>
        </p:nvSpPr>
        <p:spPr>
          <a:xfrm>
            <a:off x="2538786" y="563856"/>
            <a:ext cx="13210428" cy="1082088"/>
          </a:xfrm>
          <a:prstGeom prst="rect">
            <a:avLst/>
          </a:prstGeom>
        </p:spPr>
        <p:txBody>
          <a:bodyPr lIns="0" tIns="0" rIns="0" bIns="0" rtlCol="0" anchor="t">
            <a:spAutoFit/>
          </a:bodyPr>
          <a:lstStyle/>
          <a:p>
            <a:pPr algn="ctr">
              <a:lnSpc>
                <a:spcPts val="8101"/>
              </a:lnSpc>
            </a:pPr>
            <a:r>
              <a:rPr lang="en-US" sz="8101">
                <a:solidFill>
                  <a:srgbClr val="221E1B"/>
                </a:solidFill>
                <a:latin typeface="Baloo"/>
              </a:rPr>
              <a:t>Giao diện sản phẩm</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sp>
        <p:nvSpPr>
          <p:cNvPr id="5" name="TextBox 5"/>
          <p:cNvSpPr txBox="1"/>
          <p:nvPr/>
        </p:nvSpPr>
        <p:spPr>
          <a:xfrm>
            <a:off x="1244261" y="2953614"/>
            <a:ext cx="7603679" cy="1734185"/>
          </a:xfrm>
          <a:prstGeom prst="rect">
            <a:avLst/>
          </a:prstGeom>
        </p:spPr>
        <p:txBody>
          <a:bodyPr lIns="0" tIns="0" rIns="0" bIns="0" rtlCol="0" anchor="t">
            <a:spAutoFit/>
          </a:bodyPr>
          <a:lstStyle/>
          <a:p>
            <a:pPr algn="ctr">
              <a:lnSpc>
                <a:spcPts val="3399"/>
              </a:lnSpc>
              <a:spcBef>
                <a:spcPct val="0"/>
              </a:spcBef>
            </a:pPr>
            <a:r>
              <a:rPr lang="en-US" sz="3399" spc="169">
                <a:solidFill>
                  <a:srgbClr val="221E1B"/>
                </a:solidFill>
                <a:latin typeface="Nunito Bold"/>
              </a:rPr>
              <a:t>Tài khoản có thể chọn các chức năng lọc sản phẩm như: thức ăn, nước, khác.</a:t>
            </a:r>
          </a:p>
          <a:p>
            <a:pPr algn="ctr">
              <a:lnSpc>
                <a:spcPts val="3399"/>
              </a:lnSpc>
              <a:spcBef>
                <a:spcPct val="0"/>
              </a:spcBef>
            </a:pPr>
            <a:endParaRPr lang="en-US" sz="3399" spc="169">
              <a:solidFill>
                <a:srgbClr val="221E1B"/>
              </a:solidFill>
              <a:latin typeface="Nunito Bold"/>
            </a:endParaRPr>
          </a:p>
        </p:txBody>
      </p:sp>
      <p:sp>
        <p:nvSpPr>
          <p:cNvPr id="6" name="TextBox 6"/>
          <p:cNvSpPr txBox="1"/>
          <p:nvPr/>
        </p:nvSpPr>
        <p:spPr>
          <a:xfrm>
            <a:off x="11159391" y="2953614"/>
            <a:ext cx="5607478" cy="1305560"/>
          </a:xfrm>
          <a:prstGeom prst="rect">
            <a:avLst/>
          </a:prstGeom>
        </p:spPr>
        <p:txBody>
          <a:bodyPr lIns="0" tIns="0" rIns="0" bIns="0" rtlCol="0" anchor="t">
            <a:spAutoFit/>
          </a:bodyPr>
          <a:lstStyle/>
          <a:p>
            <a:pPr algn="ctr">
              <a:lnSpc>
                <a:spcPts val="3399"/>
              </a:lnSpc>
              <a:spcBef>
                <a:spcPct val="0"/>
              </a:spcBef>
            </a:pPr>
            <a:r>
              <a:rPr lang="en-US" sz="3399" spc="169">
                <a:solidFill>
                  <a:srgbClr val="221E1B"/>
                </a:solidFill>
                <a:latin typeface="Nunito Bold"/>
              </a:rPr>
              <a:t>Tài khoản cũng có thể tìm kiếm theo tên sản phẩm:</a:t>
            </a:r>
          </a:p>
        </p:txBody>
      </p:sp>
      <p:grpSp>
        <p:nvGrpSpPr>
          <p:cNvPr id="7" name="Group 7"/>
          <p:cNvGrpSpPr/>
          <p:nvPr/>
        </p:nvGrpSpPr>
        <p:grpSpPr>
          <a:xfrm>
            <a:off x="1006182" y="2886939"/>
            <a:ext cx="476158" cy="476158"/>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0921312" y="2886939"/>
            <a:ext cx="476158" cy="476158"/>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5" name="Picture 14">
            <a:extLst>
              <a:ext uri="{FF2B5EF4-FFF2-40B4-BE49-F238E27FC236}">
                <a16:creationId xmlns:a16="http://schemas.microsoft.com/office/drawing/2014/main" id="{1F8B74F6-FA41-8683-84F5-FC3457E447E3}"/>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244260" y="4613011"/>
            <a:ext cx="7603678" cy="3944513"/>
          </a:xfrm>
          <a:prstGeom prst="rect">
            <a:avLst/>
          </a:prstGeom>
          <a:noFill/>
          <a:ln>
            <a:noFill/>
          </a:ln>
        </p:spPr>
      </p:pic>
      <p:pic>
        <p:nvPicPr>
          <p:cNvPr id="16" name="Picture 15">
            <a:extLst>
              <a:ext uri="{FF2B5EF4-FFF2-40B4-BE49-F238E27FC236}">
                <a16:creationId xmlns:a16="http://schemas.microsoft.com/office/drawing/2014/main" id="{957B47F8-0B3E-2D4F-65EF-CB6EC1399D22}"/>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138421" y="4604092"/>
            <a:ext cx="7523640" cy="395343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B0A89E"/>
        </a:solidFill>
        <a:effectLst/>
      </p:bgPr>
    </p:bg>
    <p:spTree>
      <p:nvGrpSpPr>
        <p:cNvPr id="1" name=""/>
        <p:cNvGrpSpPr/>
        <p:nvPr/>
      </p:nvGrpSpPr>
      <p:grpSpPr>
        <a:xfrm>
          <a:off x="0" y="0"/>
          <a:ext cx="0" cy="0"/>
          <a:chOff x="0" y="0"/>
          <a:chExt cx="0" cy="0"/>
        </a:xfrm>
      </p:grpSpPr>
      <p:sp>
        <p:nvSpPr>
          <p:cNvPr id="2" name="TextBox 2"/>
          <p:cNvSpPr txBox="1"/>
          <p:nvPr/>
        </p:nvSpPr>
        <p:spPr>
          <a:xfrm>
            <a:off x="2538786" y="563856"/>
            <a:ext cx="13210428" cy="1082088"/>
          </a:xfrm>
          <a:prstGeom prst="rect">
            <a:avLst/>
          </a:prstGeom>
        </p:spPr>
        <p:txBody>
          <a:bodyPr lIns="0" tIns="0" rIns="0" bIns="0" rtlCol="0" anchor="t">
            <a:spAutoFit/>
          </a:bodyPr>
          <a:lstStyle/>
          <a:p>
            <a:pPr algn="ctr">
              <a:lnSpc>
                <a:spcPts val="8101"/>
              </a:lnSpc>
            </a:pPr>
            <a:r>
              <a:rPr lang="en-US" sz="8101">
                <a:solidFill>
                  <a:srgbClr val="221E1B"/>
                </a:solidFill>
                <a:latin typeface="Baloo"/>
              </a:rPr>
              <a:t>Giao diện sản phẩm</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5" name="Group 5"/>
          <p:cNvGrpSpPr/>
          <p:nvPr/>
        </p:nvGrpSpPr>
        <p:grpSpPr>
          <a:xfrm>
            <a:off x="1006182" y="2886939"/>
            <a:ext cx="476158" cy="47615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TextBox 9"/>
          <p:cNvSpPr txBox="1"/>
          <p:nvPr/>
        </p:nvSpPr>
        <p:spPr>
          <a:xfrm>
            <a:off x="1747356" y="2953614"/>
            <a:ext cx="13719356" cy="448310"/>
          </a:xfrm>
          <a:prstGeom prst="rect">
            <a:avLst/>
          </a:prstGeom>
        </p:spPr>
        <p:txBody>
          <a:bodyPr lIns="0" tIns="0" rIns="0" bIns="0" rtlCol="0" anchor="t">
            <a:spAutoFit/>
          </a:bodyPr>
          <a:lstStyle/>
          <a:p>
            <a:pPr algn="ctr">
              <a:lnSpc>
                <a:spcPts val="3399"/>
              </a:lnSpc>
              <a:spcBef>
                <a:spcPct val="0"/>
              </a:spcBef>
            </a:pPr>
            <a:r>
              <a:rPr lang="en-US" sz="3399" spc="169">
                <a:solidFill>
                  <a:srgbClr val="221E1B"/>
                </a:solidFill>
                <a:latin typeface="Nunito Bold"/>
              </a:rPr>
              <a:t>Tài khoản cũng có thể tìm sản phẩm đang trong sự kiện bất kỳ</a:t>
            </a:r>
          </a:p>
        </p:txBody>
      </p:sp>
      <p:pic>
        <p:nvPicPr>
          <p:cNvPr id="10" name="Picture 9">
            <a:extLst>
              <a:ext uri="{FF2B5EF4-FFF2-40B4-BE49-F238E27FC236}">
                <a16:creationId xmlns:a16="http://schemas.microsoft.com/office/drawing/2014/main" id="{A0A182E1-93E5-5B38-F38A-D0F84F179AFF}"/>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747356" y="4076700"/>
            <a:ext cx="6368424" cy="488456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84522F"/>
        </a:solidFill>
        <a:effectLst/>
      </p:bgPr>
    </p:bg>
    <p:spTree>
      <p:nvGrpSpPr>
        <p:cNvPr id="1" name=""/>
        <p:cNvGrpSpPr/>
        <p:nvPr/>
      </p:nvGrpSpPr>
      <p:grpSpPr>
        <a:xfrm>
          <a:off x="0" y="0"/>
          <a:ext cx="0" cy="0"/>
          <a:chOff x="0" y="0"/>
          <a:chExt cx="0" cy="0"/>
        </a:xfrm>
      </p:grpSpPr>
      <p:sp>
        <p:nvSpPr>
          <p:cNvPr id="2" name="TextBox 2"/>
          <p:cNvSpPr txBox="1"/>
          <p:nvPr/>
        </p:nvSpPr>
        <p:spPr>
          <a:xfrm>
            <a:off x="2538786" y="563856"/>
            <a:ext cx="13210428" cy="1082088"/>
          </a:xfrm>
          <a:prstGeom prst="rect">
            <a:avLst/>
          </a:prstGeom>
        </p:spPr>
        <p:txBody>
          <a:bodyPr lIns="0" tIns="0" rIns="0" bIns="0" rtlCol="0" anchor="t">
            <a:spAutoFit/>
          </a:bodyPr>
          <a:lstStyle/>
          <a:p>
            <a:pPr algn="ctr">
              <a:lnSpc>
                <a:spcPts val="8101"/>
              </a:lnSpc>
            </a:pPr>
            <a:r>
              <a:rPr lang="en-US" sz="8101">
                <a:solidFill>
                  <a:srgbClr val="FFF9F9"/>
                </a:solidFill>
                <a:latin typeface="Baloo"/>
              </a:rPr>
              <a:t>Giao diện bàn</a:t>
            </a:r>
          </a:p>
        </p:txBody>
      </p:sp>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961480" y="-5373363"/>
            <a:ext cx="7922959" cy="7850932"/>
          </a:xfrm>
          <a:prstGeom prst="rect">
            <a:avLst/>
          </a:prstGeom>
        </p:spPr>
      </p:pic>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pic>
        <p:nvPicPr>
          <p:cNvPr id="6" name="Picture 5">
            <a:extLst>
              <a:ext uri="{FF2B5EF4-FFF2-40B4-BE49-F238E27FC236}">
                <a16:creationId xmlns:a16="http://schemas.microsoft.com/office/drawing/2014/main" id="{62D863D7-572E-B284-BB2D-DE28CE441616}"/>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82461" y="2476500"/>
            <a:ext cx="11723078" cy="609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FF9F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85940">
            <a:off x="13950967" y="7019699"/>
            <a:ext cx="5223563" cy="558941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13900">
            <a:off x="15594811" y="1023867"/>
            <a:ext cx="1935875" cy="3537313"/>
          </a:xfrm>
          <a:prstGeom prst="rect">
            <a:avLst/>
          </a:prstGeom>
        </p:spPr>
      </p:pic>
      <p:pic>
        <p:nvPicPr>
          <p:cNvPr id="5" name="Picture 5"/>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906220">
            <a:off x="15607596" y="7063669"/>
            <a:ext cx="1431256" cy="1494784"/>
          </a:xfrm>
          <a:prstGeom prst="rect">
            <a:avLst/>
          </a:prstGeom>
        </p:spPr>
      </p:pic>
      <p:pic>
        <p:nvPicPr>
          <p:cNvPr id="6" name="Picture 6"/>
          <p:cNvPicPr>
            <a:picLocks noChangeAspect="1"/>
          </p:cNvPicPr>
          <p:nvPr/>
        </p:nvPicPr>
        <p:blipFill>
          <a:blip r:embed="rId10"/>
          <a:srcRect/>
          <a:stretch>
            <a:fillRect/>
          </a:stretch>
        </p:blipFill>
        <p:spPr>
          <a:xfrm>
            <a:off x="-2268277" y="2130843"/>
            <a:ext cx="8670442" cy="14404617"/>
          </a:xfrm>
          <a:prstGeom prst="rect">
            <a:avLst/>
          </a:prstGeom>
        </p:spPr>
      </p:pic>
      <p:sp>
        <p:nvSpPr>
          <p:cNvPr id="7" name="TextBox 7"/>
          <p:cNvSpPr txBox="1"/>
          <p:nvPr/>
        </p:nvSpPr>
        <p:spPr>
          <a:xfrm>
            <a:off x="6541066" y="1219200"/>
            <a:ext cx="4762605" cy="1452511"/>
          </a:xfrm>
          <a:prstGeom prst="rect">
            <a:avLst/>
          </a:prstGeom>
        </p:spPr>
        <p:txBody>
          <a:bodyPr lIns="0" tIns="0" rIns="0" bIns="0" rtlCol="0" anchor="t">
            <a:spAutoFit/>
          </a:bodyPr>
          <a:lstStyle/>
          <a:p>
            <a:pPr algn="ctr">
              <a:lnSpc>
                <a:spcPts val="9999"/>
              </a:lnSpc>
            </a:pPr>
            <a:r>
              <a:rPr lang="en-US" sz="9999">
                <a:solidFill>
                  <a:srgbClr val="845B44"/>
                </a:solidFill>
                <a:latin typeface="Baloo"/>
              </a:rPr>
              <a:t>Mục Lục</a:t>
            </a:r>
          </a:p>
        </p:txBody>
      </p:sp>
      <p:sp>
        <p:nvSpPr>
          <p:cNvPr id="8" name="TextBox 8"/>
          <p:cNvSpPr txBox="1"/>
          <p:nvPr/>
        </p:nvSpPr>
        <p:spPr>
          <a:xfrm>
            <a:off x="6059429" y="3533790"/>
            <a:ext cx="5725878" cy="530226"/>
          </a:xfrm>
          <a:prstGeom prst="rect">
            <a:avLst/>
          </a:prstGeom>
        </p:spPr>
        <p:txBody>
          <a:bodyPr lIns="0" tIns="0" rIns="0" bIns="0" rtlCol="0" anchor="t">
            <a:spAutoFit/>
          </a:bodyPr>
          <a:lstStyle/>
          <a:p>
            <a:pPr marL="863611" lvl="1" indent="-431805">
              <a:lnSpc>
                <a:spcPts val="4000"/>
              </a:lnSpc>
              <a:buFont typeface="Arial"/>
              <a:buChar char="•"/>
            </a:pPr>
            <a:r>
              <a:rPr lang="en-US" sz="4000" spc="200">
                <a:solidFill>
                  <a:srgbClr val="845B44"/>
                </a:solidFill>
                <a:latin typeface="Nunito Bold"/>
              </a:rPr>
              <a:t>Giới thiệu đồ án</a:t>
            </a:r>
          </a:p>
        </p:txBody>
      </p:sp>
      <p:sp>
        <p:nvSpPr>
          <p:cNvPr id="9" name="TextBox 9"/>
          <p:cNvSpPr txBox="1"/>
          <p:nvPr/>
        </p:nvSpPr>
        <p:spPr>
          <a:xfrm>
            <a:off x="6059429" y="4718271"/>
            <a:ext cx="5725878" cy="530226"/>
          </a:xfrm>
          <a:prstGeom prst="rect">
            <a:avLst/>
          </a:prstGeom>
        </p:spPr>
        <p:txBody>
          <a:bodyPr lIns="0" tIns="0" rIns="0" bIns="0" rtlCol="0" anchor="t">
            <a:spAutoFit/>
          </a:bodyPr>
          <a:lstStyle/>
          <a:p>
            <a:pPr marL="863611" lvl="1" indent="-431805">
              <a:lnSpc>
                <a:spcPts val="4000"/>
              </a:lnSpc>
              <a:buFont typeface="Arial"/>
              <a:buChar char="•"/>
            </a:pPr>
            <a:r>
              <a:rPr lang="en-US" sz="4000" spc="200">
                <a:solidFill>
                  <a:srgbClr val="845B44"/>
                </a:solidFill>
                <a:latin typeface="Nunito Bold"/>
              </a:rPr>
              <a:t>Phân tích đề tài</a:t>
            </a:r>
          </a:p>
        </p:txBody>
      </p:sp>
      <p:sp>
        <p:nvSpPr>
          <p:cNvPr id="10" name="TextBox 10"/>
          <p:cNvSpPr txBox="1"/>
          <p:nvPr/>
        </p:nvSpPr>
        <p:spPr>
          <a:xfrm>
            <a:off x="6059429" y="5905722"/>
            <a:ext cx="5725878" cy="530226"/>
          </a:xfrm>
          <a:prstGeom prst="rect">
            <a:avLst/>
          </a:prstGeom>
        </p:spPr>
        <p:txBody>
          <a:bodyPr lIns="0" tIns="0" rIns="0" bIns="0" rtlCol="0" anchor="t">
            <a:spAutoFit/>
          </a:bodyPr>
          <a:lstStyle/>
          <a:p>
            <a:pPr marL="863611" lvl="1" indent="-431805">
              <a:lnSpc>
                <a:spcPts val="4000"/>
              </a:lnSpc>
              <a:buFont typeface="Arial"/>
              <a:buChar char="•"/>
            </a:pPr>
            <a:r>
              <a:rPr lang="en-US" sz="4000" spc="200">
                <a:solidFill>
                  <a:srgbClr val="845B44"/>
                </a:solidFill>
                <a:latin typeface="Nunito Bold"/>
              </a:rPr>
              <a:t>Thiết kế </a:t>
            </a:r>
          </a:p>
        </p:txBody>
      </p:sp>
      <p:sp>
        <p:nvSpPr>
          <p:cNvPr id="11" name="TextBox 11"/>
          <p:cNvSpPr txBox="1"/>
          <p:nvPr/>
        </p:nvSpPr>
        <p:spPr>
          <a:xfrm>
            <a:off x="6059429" y="7093173"/>
            <a:ext cx="5991059" cy="530226"/>
          </a:xfrm>
          <a:prstGeom prst="rect">
            <a:avLst/>
          </a:prstGeom>
        </p:spPr>
        <p:txBody>
          <a:bodyPr lIns="0" tIns="0" rIns="0" bIns="0" rtlCol="0" anchor="t">
            <a:spAutoFit/>
          </a:bodyPr>
          <a:lstStyle/>
          <a:p>
            <a:pPr marL="863611" lvl="1" indent="-431805">
              <a:lnSpc>
                <a:spcPts val="4000"/>
              </a:lnSpc>
              <a:buFont typeface="Arial"/>
              <a:buChar char="•"/>
            </a:pPr>
            <a:r>
              <a:rPr lang="en-US" sz="4000" spc="200">
                <a:solidFill>
                  <a:srgbClr val="845B44"/>
                </a:solidFill>
                <a:latin typeface="Nunito Bold"/>
              </a:rPr>
              <a:t>Tài liệu tham khảo</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84522F"/>
        </a:solidFill>
        <a:effectLst/>
      </p:bgPr>
    </p:bg>
    <p:spTree>
      <p:nvGrpSpPr>
        <p:cNvPr id="1" name=""/>
        <p:cNvGrpSpPr/>
        <p:nvPr/>
      </p:nvGrpSpPr>
      <p:grpSpPr>
        <a:xfrm>
          <a:off x="0" y="0"/>
          <a:ext cx="0" cy="0"/>
          <a:chOff x="0" y="0"/>
          <a:chExt cx="0" cy="0"/>
        </a:xfrm>
      </p:grpSpPr>
      <p:sp>
        <p:nvSpPr>
          <p:cNvPr id="2" name="TextBox 2"/>
          <p:cNvSpPr txBox="1"/>
          <p:nvPr/>
        </p:nvSpPr>
        <p:spPr>
          <a:xfrm>
            <a:off x="2538786" y="563856"/>
            <a:ext cx="13210428" cy="1082088"/>
          </a:xfrm>
          <a:prstGeom prst="rect">
            <a:avLst/>
          </a:prstGeom>
        </p:spPr>
        <p:txBody>
          <a:bodyPr lIns="0" tIns="0" rIns="0" bIns="0" rtlCol="0" anchor="t">
            <a:spAutoFit/>
          </a:bodyPr>
          <a:lstStyle/>
          <a:p>
            <a:pPr algn="ctr">
              <a:lnSpc>
                <a:spcPts val="8101"/>
              </a:lnSpc>
            </a:pPr>
            <a:r>
              <a:rPr lang="en-US" sz="8101">
                <a:solidFill>
                  <a:srgbClr val="FFF9F9"/>
                </a:solidFill>
                <a:latin typeface="Baloo"/>
              </a:rPr>
              <a:t>Giao diện bàn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srcRect/>
          <a:stretch>
            <a:fillRect/>
          </a:stretch>
        </p:blipFill>
        <p:spPr>
          <a:xfrm>
            <a:off x="3980116" y="2872274"/>
            <a:ext cx="9755229" cy="5911007"/>
          </a:xfrm>
          <a:prstGeom prst="rect">
            <a:avLst/>
          </a:prstGeom>
        </p:spPr>
      </p:pic>
      <p:grpSp>
        <p:nvGrpSpPr>
          <p:cNvPr id="5" name="Group 5"/>
          <p:cNvGrpSpPr/>
          <p:nvPr/>
        </p:nvGrpSpPr>
        <p:grpSpPr>
          <a:xfrm>
            <a:off x="2027662" y="2001616"/>
            <a:ext cx="476158" cy="476158"/>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2695544" y="2068291"/>
            <a:ext cx="11039801" cy="448310"/>
          </a:xfrm>
          <a:prstGeom prst="rect">
            <a:avLst/>
          </a:prstGeom>
        </p:spPr>
        <p:txBody>
          <a:bodyPr lIns="0" tIns="0" rIns="0" bIns="0" rtlCol="0" anchor="t">
            <a:spAutoFit/>
          </a:bodyPr>
          <a:lstStyle/>
          <a:p>
            <a:pPr algn="ctr">
              <a:lnSpc>
                <a:spcPts val="3399"/>
              </a:lnSpc>
              <a:spcBef>
                <a:spcPct val="0"/>
              </a:spcBef>
            </a:pPr>
            <a:r>
              <a:rPr lang="en-US" sz="3399" spc="169">
                <a:solidFill>
                  <a:srgbClr val="FFFFFF"/>
                </a:solidFill>
                <a:latin typeface="Nunito Bold"/>
              </a:rPr>
              <a:t>Nếu bàn chưa đặt thì sẽ hiển thị giao diện như sau</a:t>
            </a:r>
          </a:p>
        </p:txBody>
      </p:sp>
      <p:pic>
        <p:nvPicPr>
          <p:cNvPr id="9" name="Picture 9"/>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785940">
            <a:off x="13312990" y="6850151"/>
            <a:ext cx="5755368" cy="6158468"/>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84522F"/>
        </a:solidFill>
        <a:effectLst/>
      </p:bgPr>
    </p:bg>
    <p:spTree>
      <p:nvGrpSpPr>
        <p:cNvPr id="1" name=""/>
        <p:cNvGrpSpPr/>
        <p:nvPr/>
      </p:nvGrpSpPr>
      <p:grpSpPr>
        <a:xfrm>
          <a:off x="0" y="0"/>
          <a:ext cx="0" cy="0"/>
          <a:chOff x="0" y="0"/>
          <a:chExt cx="0" cy="0"/>
        </a:xfrm>
      </p:grpSpPr>
      <p:sp>
        <p:nvSpPr>
          <p:cNvPr id="2" name="TextBox 2"/>
          <p:cNvSpPr txBox="1"/>
          <p:nvPr/>
        </p:nvSpPr>
        <p:spPr>
          <a:xfrm>
            <a:off x="2538786" y="563856"/>
            <a:ext cx="13210428" cy="1082088"/>
          </a:xfrm>
          <a:prstGeom prst="rect">
            <a:avLst/>
          </a:prstGeom>
        </p:spPr>
        <p:txBody>
          <a:bodyPr lIns="0" tIns="0" rIns="0" bIns="0" rtlCol="0" anchor="t">
            <a:spAutoFit/>
          </a:bodyPr>
          <a:lstStyle/>
          <a:p>
            <a:pPr algn="ctr">
              <a:lnSpc>
                <a:spcPts val="8101"/>
              </a:lnSpc>
            </a:pPr>
            <a:r>
              <a:rPr lang="en-US" sz="8101">
                <a:solidFill>
                  <a:srgbClr val="FFF9F9"/>
                </a:solidFill>
                <a:latin typeface="Baloo"/>
              </a:rPr>
              <a:t>Giao diện bàn</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grpSp>
        <p:nvGrpSpPr>
          <p:cNvPr id="4" name="Group 4"/>
          <p:cNvGrpSpPr/>
          <p:nvPr/>
        </p:nvGrpSpPr>
        <p:grpSpPr>
          <a:xfrm>
            <a:off x="2062628" y="1997264"/>
            <a:ext cx="476158" cy="476158"/>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7" name="Picture 7"/>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sp>
        <p:nvSpPr>
          <p:cNvPr id="9" name="TextBox 9"/>
          <p:cNvSpPr txBox="1"/>
          <p:nvPr/>
        </p:nvSpPr>
        <p:spPr>
          <a:xfrm>
            <a:off x="2810676" y="1596486"/>
            <a:ext cx="3509962" cy="876935"/>
          </a:xfrm>
          <a:prstGeom prst="rect">
            <a:avLst/>
          </a:prstGeom>
        </p:spPr>
        <p:txBody>
          <a:bodyPr lIns="0" tIns="0" rIns="0" bIns="0" rtlCol="0" anchor="t">
            <a:spAutoFit/>
          </a:bodyPr>
          <a:lstStyle/>
          <a:p>
            <a:pPr algn="ctr">
              <a:lnSpc>
                <a:spcPts val="3399"/>
              </a:lnSpc>
              <a:spcBef>
                <a:spcPct val="0"/>
              </a:spcBef>
            </a:pPr>
            <a:endParaRPr/>
          </a:p>
          <a:p>
            <a:pPr algn="ctr">
              <a:lnSpc>
                <a:spcPts val="3399"/>
              </a:lnSpc>
              <a:spcBef>
                <a:spcPct val="0"/>
              </a:spcBef>
            </a:pPr>
            <a:r>
              <a:rPr lang="en-US" sz="3399" spc="169">
                <a:solidFill>
                  <a:srgbClr val="FFF9F9"/>
                </a:solidFill>
                <a:latin typeface="Nunito Bold"/>
              </a:rPr>
              <a:t>Sau khi mở bàn:</a:t>
            </a:r>
          </a:p>
        </p:txBody>
      </p:sp>
      <p:pic>
        <p:nvPicPr>
          <p:cNvPr id="10" name="Picture 9">
            <a:extLst>
              <a:ext uri="{FF2B5EF4-FFF2-40B4-BE49-F238E27FC236}">
                <a16:creationId xmlns:a16="http://schemas.microsoft.com/office/drawing/2014/main" id="{89F2C5F0-A938-7CFB-D5B9-1F96FC0CDBBA}"/>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657600" y="2857500"/>
            <a:ext cx="10415208" cy="633419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FC8BB"/>
        </a:solidFill>
        <a:effectLst/>
      </p:bgPr>
    </p:bg>
    <p:spTree>
      <p:nvGrpSpPr>
        <p:cNvPr id="1" name=""/>
        <p:cNvGrpSpPr/>
        <p:nvPr/>
      </p:nvGrpSpPr>
      <p:grpSpPr>
        <a:xfrm>
          <a:off x="0" y="0"/>
          <a:ext cx="0" cy="0"/>
          <a:chOff x="0" y="0"/>
          <a:chExt cx="0" cy="0"/>
        </a:xfrm>
      </p:grpSpPr>
      <p:sp>
        <p:nvSpPr>
          <p:cNvPr id="2" name="TextBox 2"/>
          <p:cNvSpPr txBox="1"/>
          <p:nvPr/>
        </p:nvSpPr>
        <p:spPr>
          <a:xfrm>
            <a:off x="2538786" y="563856"/>
            <a:ext cx="13210428" cy="1082088"/>
          </a:xfrm>
          <a:prstGeom prst="rect">
            <a:avLst/>
          </a:prstGeom>
        </p:spPr>
        <p:txBody>
          <a:bodyPr lIns="0" tIns="0" rIns="0" bIns="0" rtlCol="0" anchor="t">
            <a:spAutoFit/>
          </a:bodyPr>
          <a:lstStyle/>
          <a:p>
            <a:pPr algn="ctr">
              <a:lnSpc>
                <a:spcPts val="8101"/>
              </a:lnSpc>
            </a:pPr>
            <a:r>
              <a:rPr lang="en-US" sz="8101" dirty="0">
                <a:solidFill>
                  <a:srgbClr val="FFF9F9"/>
                </a:solidFill>
                <a:latin typeface="Baloo"/>
              </a:rPr>
              <a:t>Giao </a:t>
            </a:r>
            <a:r>
              <a:rPr lang="en-US" sz="8101" dirty="0" err="1">
                <a:solidFill>
                  <a:srgbClr val="FFF9F9"/>
                </a:solidFill>
                <a:latin typeface="Baloo"/>
              </a:rPr>
              <a:t>diện</a:t>
            </a:r>
            <a:r>
              <a:rPr lang="en-US" sz="8101" dirty="0">
                <a:solidFill>
                  <a:srgbClr val="FFF9F9"/>
                </a:solidFill>
                <a:latin typeface="Baloo"/>
              </a:rPr>
              <a:t> Order</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pic>
        <p:nvPicPr>
          <p:cNvPr id="6" name="Picture 5">
            <a:extLst>
              <a:ext uri="{FF2B5EF4-FFF2-40B4-BE49-F238E27FC236}">
                <a16:creationId xmlns:a16="http://schemas.microsoft.com/office/drawing/2014/main" id="{406EB83C-B573-AD08-B641-AEDF727188C2}"/>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505200" y="1645944"/>
            <a:ext cx="11669421" cy="75819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DFC8BB"/>
        </a:solidFill>
        <a:effectLst/>
      </p:bgPr>
    </p:bg>
    <p:spTree>
      <p:nvGrpSpPr>
        <p:cNvPr id="1" name=""/>
        <p:cNvGrpSpPr/>
        <p:nvPr/>
      </p:nvGrpSpPr>
      <p:grpSpPr>
        <a:xfrm>
          <a:off x="0" y="0"/>
          <a:ext cx="0" cy="0"/>
          <a:chOff x="0" y="0"/>
          <a:chExt cx="0" cy="0"/>
        </a:xfrm>
      </p:grpSpPr>
      <p:sp>
        <p:nvSpPr>
          <p:cNvPr id="2" name="TextBox 2"/>
          <p:cNvSpPr txBox="1"/>
          <p:nvPr/>
        </p:nvSpPr>
        <p:spPr>
          <a:xfrm>
            <a:off x="2538786" y="563856"/>
            <a:ext cx="13210428" cy="1082088"/>
          </a:xfrm>
          <a:prstGeom prst="rect">
            <a:avLst/>
          </a:prstGeom>
        </p:spPr>
        <p:txBody>
          <a:bodyPr lIns="0" tIns="0" rIns="0" bIns="0" rtlCol="0" anchor="t">
            <a:spAutoFit/>
          </a:bodyPr>
          <a:lstStyle/>
          <a:p>
            <a:pPr algn="ctr">
              <a:lnSpc>
                <a:spcPts val="8101"/>
              </a:lnSpc>
            </a:pPr>
            <a:r>
              <a:rPr lang="en-US" sz="8101" dirty="0">
                <a:solidFill>
                  <a:srgbClr val="FFF9F9"/>
                </a:solidFill>
                <a:latin typeface="Baloo"/>
              </a:rPr>
              <a:t>Giao </a:t>
            </a:r>
            <a:r>
              <a:rPr lang="en-US" sz="8101" dirty="0" err="1">
                <a:solidFill>
                  <a:srgbClr val="FFF9F9"/>
                </a:solidFill>
                <a:latin typeface="Baloo"/>
              </a:rPr>
              <a:t>diện</a:t>
            </a:r>
            <a:r>
              <a:rPr lang="en-US" sz="8101" dirty="0">
                <a:solidFill>
                  <a:srgbClr val="FFF9F9"/>
                </a:solidFill>
                <a:latin typeface="Baloo"/>
              </a:rPr>
              <a:t> Order</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sp>
        <p:nvSpPr>
          <p:cNvPr id="6" name="TextBox 6"/>
          <p:cNvSpPr txBox="1"/>
          <p:nvPr/>
        </p:nvSpPr>
        <p:spPr>
          <a:xfrm>
            <a:off x="1904803" y="2418683"/>
            <a:ext cx="13844411" cy="448310"/>
          </a:xfrm>
          <a:prstGeom prst="rect">
            <a:avLst/>
          </a:prstGeom>
        </p:spPr>
        <p:txBody>
          <a:bodyPr lIns="0" tIns="0" rIns="0" bIns="0" rtlCol="0" anchor="t">
            <a:spAutoFit/>
          </a:bodyPr>
          <a:lstStyle/>
          <a:p>
            <a:pPr algn="ctr">
              <a:lnSpc>
                <a:spcPts val="3399"/>
              </a:lnSpc>
              <a:spcBef>
                <a:spcPct val="0"/>
              </a:spcBef>
            </a:pPr>
            <a:r>
              <a:rPr lang="en-US" sz="3399" spc="169">
                <a:solidFill>
                  <a:srgbClr val="FFFFFF"/>
                </a:solidFill>
                <a:latin typeface="Nunito Bold"/>
              </a:rPr>
              <a:t>Sau khi order thành công, giao diện Chi Tiết Bàn sẽ thay đổi:</a:t>
            </a:r>
          </a:p>
        </p:txBody>
      </p:sp>
      <p:grpSp>
        <p:nvGrpSpPr>
          <p:cNvPr id="7" name="Group 7"/>
          <p:cNvGrpSpPr/>
          <p:nvPr/>
        </p:nvGrpSpPr>
        <p:grpSpPr>
          <a:xfrm>
            <a:off x="1428645" y="2390835"/>
            <a:ext cx="476158" cy="476158"/>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0" name="Picture 9">
            <a:extLst>
              <a:ext uri="{FF2B5EF4-FFF2-40B4-BE49-F238E27FC236}">
                <a16:creationId xmlns:a16="http://schemas.microsoft.com/office/drawing/2014/main" id="{E8192C38-56D3-3AFA-B32C-81619E64CA65}"/>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267200" y="3086100"/>
            <a:ext cx="10114160" cy="6153386"/>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FC8B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4" name="Group 4"/>
          <p:cNvGrpSpPr/>
          <p:nvPr/>
        </p:nvGrpSpPr>
        <p:grpSpPr>
          <a:xfrm>
            <a:off x="9454875" y="3945210"/>
            <a:ext cx="476158" cy="476158"/>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10308992" y="4011885"/>
            <a:ext cx="5881682" cy="876935"/>
          </a:xfrm>
          <a:prstGeom prst="rect">
            <a:avLst/>
          </a:prstGeom>
        </p:spPr>
        <p:txBody>
          <a:bodyPr lIns="0" tIns="0" rIns="0" bIns="0" rtlCol="0" anchor="t">
            <a:spAutoFit/>
          </a:bodyPr>
          <a:lstStyle/>
          <a:p>
            <a:pPr algn="ctr">
              <a:lnSpc>
                <a:spcPts val="3399"/>
              </a:lnSpc>
              <a:spcBef>
                <a:spcPct val="0"/>
              </a:spcBef>
            </a:pPr>
            <a:r>
              <a:rPr lang="en-US" sz="3399" spc="169">
                <a:solidFill>
                  <a:srgbClr val="FFFFFF"/>
                </a:solidFill>
                <a:latin typeface="Nunito Bold"/>
              </a:rPr>
              <a:t>Để xem hóa đơn, tài khoản chọn vào Xem Hóa Đơn</a:t>
            </a:r>
          </a:p>
        </p:txBody>
      </p:sp>
      <p:pic>
        <p:nvPicPr>
          <p:cNvPr id="9" name="Picture 8">
            <a:extLst>
              <a:ext uri="{FF2B5EF4-FFF2-40B4-BE49-F238E27FC236}">
                <a16:creationId xmlns:a16="http://schemas.microsoft.com/office/drawing/2014/main" id="{BB5FC85C-D30B-6193-B619-EB9A9FBEA220}"/>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175609" y="725646"/>
            <a:ext cx="7945906" cy="8835707"/>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DFC8B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4" name="Group 4"/>
          <p:cNvGrpSpPr/>
          <p:nvPr/>
        </p:nvGrpSpPr>
        <p:grpSpPr>
          <a:xfrm>
            <a:off x="3633032" y="1263271"/>
            <a:ext cx="476158" cy="476158"/>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4436415" y="1329946"/>
            <a:ext cx="8839006" cy="876935"/>
          </a:xfrm>
          <a:prstGeom prst="rect">
            <a:avLst/>
          </a:prstGeom>
        </p:spPr>
        <p:txBody>
          <a:bodyPr lIns="0" tIns="0" rIns="0" bIns="0" rtlCol="0" anchor="t">
            <a:spAutoFit/>
          </a:bodyPr>
          <a:lstStyle/>
          <a:p>
            <a:pPr algn="ctr">
              <a:lnSpc>
                <a:spcPts val="3399"/>
              </a:lnSpc>
              <a:spcBef>
                <a:spcPct val="0"/>
              </a:spcBef>
            </a:pPr>
            <a:r>
              <a:rPr lang="en-US" sz="3399" spc="169">
                <a:solidFill>
                  <a:srgbClr val="FFFFFF"/>
                </a:solidFill>
                <a:latin typeface="Nunito Bold"/>
              </a:rPr>
              <a:t>Ở đây có thể nhập Voucher để giảm giá:</a:t>
            </a:r>
          </a:p>
          <a:p>
            <a:pPr algn="ctr">
              <a:lnSpc>
                <a:spcPts val="3399"/>
              </a:lnSpc>
              <a:spcBef>
                <a:spcPct val="0"/>
              </a:spcBef>
            </a:pPr>
            <a:r>
              <a:rPr lang="en-US" sz="3399" spc="169">
                <a:solidFill>
                  <a:srgbClr val="FFFFFF"/>
                </a:solidFill>
                <a:latin typeface="Nunito Bold"/>
              </a:rPr>
              <a:t>Sau khi nhập Voucher thành công:</a:t>
            </a:r>
          </a:p>
        </p:txBody>
      </p:sp>
      <p:pic>
        <p:nvPicPr>
          <p:cNvPr id="9" name="Picture 8">
            <a:extLst>
              <a:ext uri="{FF2B5EF4-FFF2-40B4-BE49-F238E27FC236}">
                <a16:creationId xmlns:a16="http://schemas.microsoft.com/office/drawing/2014/main" id="{3C67141C-B611-EDA4-6E2A-1B450BD670C8}"/>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468881" y="2400300"/>
            <a:ext cx="6585502" cy="720373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DFC8B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4" name="Group 4"/>
          <p:cNvGrpSpPr/>
          <p:nvPr/>
        </p:nvGrpSpPr>
        <p:grpSpPr>
          <a:xfrm>
            <a:off x="7948340" y="3573056"/>
            <a:ext cx="476158" cy="476158"/>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8186418" y="3639731"/>
            <a:ext cx="9298275" cy="1305560"/>
          </a:xfrm>
          <a:prstGeom prst="rect">
            <a:avLst/>
          </a:prstGeom>
        </p:spPr>
        <p:txBody>
          <a:bodyPr lIns="0" tIns="0" rIns="0" bIns="0" rtlCol="0" anchor="t">
            <a:spAutoFit/>
          </a:bodyPr>
          <a:lstStyle/>
          <a:p>
            <a:pPr algn="ctr">
              <a:lnSpc>
                <a:spcPts val="3399"/>
              </a:lnSpc>
              <a:spcBef>
                <a:spcPct val="0"/>
              </a:spcBef>
            </a:pPr>
            <a:r>
              <a:rPr lang="en-US" sz="3399" spc="169">
                <a:solidFill>
                  <a:srgbClr val="FFFFFF"/>
                </a:solidFill>
                <a:latin typeface="Nunito Bold"/>
              </a:rPr>
              <a:t>Nếu thanh toán thành công, hộp thoại Thanh Toán Thành Công sẽ xuất hiện và hiển thị thông tin thanh toán của hóa đơn</a:t>
            </a:r>
          </a:p>
        </p:txBody>
      </p:sp>
      <p:pic>
        <p:nvPicPr>
          <p:cNvPr id="9" name="Picture 8">
            <a:extLst>
              <a:ext uri="{FF2B5EF4-FFF2-40B4-BE49-F238E27FC236}">
                <a16:creationId xmlns:a16="http://schemas.microsoft.com/office/drawing/2014/main" id="{D9A10BD8-3C6E-1B2E-7970-649EA6A9637E}"/>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1342612" y="2324100"/>
            <a:ext cx="5756275" cy="648398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DFC8BB"/>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4" name="Group 4"/>
          <p:cNvGrpSpPr/>
          <p:nvPr/>
        </p:nvGrpSpPr>
        <p:grpSpPr>
          <a:xfrm>
            <a:off x="8667842" y="2765464"/>
            <a:ext cx="476158" cy="476158"/>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8" name="TextBox 8"/>
          <p:cNvSpPr txBox="1"/>
          <p:nvPr/>
        </p:nvSpPr>
        <p:spPr>
          <a:xfrm>
            <a:off x="8905921" y="2832139"/>
            <a:ext cx="8115300" cy="2162810"/>
          </a:xfrm>
          <a:prstGeom prst="rect">
            <a:avLst/>
          </a:prstGeom>
        </p:spPr>
        <p:txBody>
          <a:bodyPr lIns="0" tIns="0" rIns="0" bIns="0" rtlCol="0" anchor="t">
            <a:spAutoFit/>
          </a:bodyPr>
          <a:lstStyle/>
          <a:p>
            <a:pPr algn="ctr">
              <a:lnSpc>
                <a:spcPts val="3399"/>
              </a:lnSpc>
              <a:spcBef>
                <a:spcPct val="0"/>
              </a:spcBef>
            </a:pPr>
            <a:r>
              <a:rPr lang="en-US" sz="3399" spc="169">
                <a:solidFill>
                  <a:srgbClr val="FFFFFF"/>
                </a:solidFill>
                <a:latin typeface="Nunito Bold"/>
              </a:rPr>
              <a:t>Ở đây, tài khoản có thể chọn Xuất Hóa Đơn để in hóa đơn ra, sau đó hộp thoại Xuất Hóa Đơn sẽ xuất hiện, tài khoản có thể chọn các chức năng in ấn: in, xuất file pdf,…</a:t>
            </a:r>
          </a:p>
        </p:txBody>
      </p:sp>
      <p:sp>
        <p:nvSpPr>
          <p:cNvPr id="9" name="TextBox 9"/>
          <p:cNvSpPr txBox="1"/>
          <p:nvPr/>
        </p:nvSpPr>
        <p:spPr>
          <a:xfrm>
            <a:off x="9144000" y="5683375"/>
            <a:ext cx="7321109" cy="1305560"/>
          </a:xfrm>
          <a:prstGeom prst="rect">
            <a:avLst/>
          </a:prstGeom>
        </p:spPr>
        <p:txBody>
          <a:bodyPr lIns="0" tIns="0" rIns="0" bIns="0" rtlCol="0" anchor="t">
            <a:spAutoFit/>
          </a:bodyPr>
          <a:lstStyle/>
          <a:p>
            <a:pPr algn="ctr">
              <a:lnSpc>
                <a:spcPts val="3399"/>
              </a:lnSpc>
              <a:spcBef>
                <a:spcPct val="0"/>
              </a:spcBef>
            </a:pPr>
            <a:r>
              <a:rPr lang="en-US" sz="3399" spc="169">
                <a:solidFill>
                  <a:srgbClr val="FFFFFF"/>
                </a:solidFill>
                <a:latin typeface="Nunito Bold"/>
              </a:rPr>
              <a:t>Sau khi thanh toán thành công thì bàn sẽ trở lại trạng thái trống.</a:t>
            </a:r>
          </a:p>
        </p:txBody>
      </p:sp>
      <p:grpSp>
        <p:nvGrpSpPr>
          <p:cNvPr id="10" name="Group 10"/>
          <p:cNvGrpSpPr/>
          <p:nvPr/>
        </p:nvGrpSpPr>
        <p:grpSpPr>
          <a:xfrm>
            <a:off x="8667842" y="5589699"/>
            <a:ext cx="476158" cy="476158"/>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FFFFFF"/>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452599">
            <a:off x="15383600" y="686162"/>
            <a:ext cx="1256847" cy="1106026"/>
          </a:xfrm>
          <a:prstGeom prst="rect">
            <a:avLst/>
          </a:prstGeom>
        </p:spPr>
      </p:pic>
      <p:pic>
        <p:nvPicPr>
          <p:cNvPr id="14" name="Picture 13">
            <a:extLst>
              <a:ext uri="{FF2B5EF4-FFF2-40B4-BE49-F238E27FC236}">
                <a16:creationId xmlns:a16="http://schemas.microsoft.com/office/drawing/2014/main" id="{78D8573E-580F-D464-7034-4B50F94C319E}"/>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480514" y="1956229"/>
            <a:ext cx="5721985" cy="726694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9F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pic>
        <p:nvPicPr>
          <p:cNvPr id="5" name="Picture 5"/>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2362505">
            <a:off x="1144175" y="7197401"/>
            <a:ext cx="1470186" cy="2392314"/>
          </a:xfrm>
          <a:prstGeom prst="rect">
            <a:avLst/>
          </a:prstGeom>
        </p:spPr>
      </p:pic>
      <p:sp>
        <p:nvSpPr>
          <p:cNvPr id="6" name="TextBox 6"/>
          <p:cNvSpPr txBox="1"/>
          <p:nvPr/>
        </p:nvSpPr>
        <p:spPr>
          <a:xfrm>
            <a:off x="2980246" y="818209"/>
            <a:ext cx="13210428" cy="1082088"/>
          </a:xfrm>
          <a:prstGeom prst="rect">
            <a:avLst/>
          </a:prstGeom>
        </p:spPr>
        <p:txBody>
          <a:bodyPr lIns="0" tIns="0" rIns="0" bIns="0" rtlCol="0" anchor="t">
            <a:spAutoFit/>
          </a:bodyPr>
          <a:lstStyle/>
          <a:p>
            <a:pPr algn="ctr">
              <a:lnSpc>
                <a:spcPts val="8101"/>
              </a:lnSpc>
            </a:pPr>
            <a:r>
              <a:rPr lang="en-US" sz="8101">
                <a:solidFill>
                  <a:srgbClr val="000000"/>
                </a:solidFill>
                <a:latin typeface="Baloo"/>
              </a:rPr>
              <a:t>Giao diện chức năng quản lý</a:t>
            </a:r>
          </a:p>
        </p:txBody>
      </p:sp>
      <p:pic>
        <p:nvPicPr>
          <p:cNvPr id="7" name="Picture 6">
            <a:extLst>
              <a:ext uri="{FF2B5EF4-FFF2-40B4-BE49-F238E27FC236}">
                <a16:creationId xmlns:a16="http://schemas.microsoft.com/office/drawing/2014/main" id="{A9C9BB35-FB93-1EA0-05B3-4799DAEF93F1}"/>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51756" y="1975701"/>
            <a:ext cx="12667408" cy="6637973"/>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9F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pic>
        <p:nvPicPr>
          <p:cNvPr id="4" name="Picture 4"/>
          <p:cNvPicPr>
            <a:picLocks noChangeAspect="1"/>
          </p:cNvPicPr>
          <p:nvPr/>
        </p:nvPicPr>
        <p:blipFill>
          <a:blip r:embed="rId6"/>
          <a:srcRect/>
          <a:stretch>
            <a:fillRect/>
          </a:stretch>
        </p:blipFill>
        <p:spPr>
          <a:xfrm>
            <a:off x="751057" y="4809229"/>
            <a:ext cx="4634122" cy="2783418"/>
          </a:xfrm>
          <a:prstGeom prst="rect">
            <a:avLst/>
          </a:prstGeom>
        </p:spPr>
      </p:pic>
      <p:pic>
        <p:nvPicPr>
          <p:cNvPr id="5" name="Picture 5"/>
          <p:cNvPicPr>
            <a:picLocks noChangeAspect="1"/>
          </p:cNvPicPr>
          <p:nvPr/>
        </p:nvPicPr>
        <p:blipFill>
          <a:blip r:embed="rId7"/>
          <a:srcRect/>
          <a:stretch>
            <a:fillRect/>
          </a:stretch>
        </p:blipFill>
        <p:spPr>
          <a:xfrm>
            <a:off x="6919360" y="4809229"/>
            <a:ext cx="5244605" cy="2783418"/>
          </a:xfrm>
          <a:prstGeom prst="rect">
            <a:avLst/>
          </a:prstGeom>
        </p:spPr>
      </p:pic>
      <p:pic>
        <p:nvPicPr>
          <p:cNvPr id="6" name="Picture 6"/>
          <p:cNvPicPr>
            <a:picLocks noChangeAspect="1"/>
          </p:cNvPicPr>
          <p:nvPr/>
        </p:nvPicPr>
        <p:blipFill>
          <a:blip r:embed="rId8"/>
          <a:srcRect/>
          <a:stretch>
            <a:fillRect/>
          </a:stretch>
        </p:blipFill>
        <p:spPr>
          <a:xfrm>
            <a:off x="13523538" y="4809229"/>
            <a:ext cx="3497800" cy="3635773"/>
          </a:xfrm>
          <a:prstGeom prst="rect">
            <a:avLst/>
          </a:prstGeom>
        </p:spPr>
      </p:pic>
      <p:sp>
        <p:nvSpPr>
          <p:cNvPr id="7" name="TextBox 7"/>
          <p:cNvSpPr txBox="1"/>
          <p:nvPr/>
        </p:nvSpPr>
        <p:spPr>
          <a:xfrm>
            <a:off x="2980246" y="563856"/>
            <a:ext cx="13210428" cy="1082088"/>
          </a:xfrm>
          <a:prstGeom prst="rect">
            <a:avLst/>
          </a:prstGeom>
        </p:spPr>
        <p:txBody>
          <a:bodyPr lIns="0" tIns="0" rIns="0" bIns="0" rtlCol="0" anchor="t">
            <a:spAutoFit/>
          </a:bodyPr>
          <a:lstStyle/>
          <a:p>
            <a:pPr algn="ctr">
              <a:lnSpc>
                <a:spcPts val="8101"/>
              </a:lnSpc>
            </a:pPr>
            <a:r>
              <a:rPr lang="en-US" sz="8101">
                <a:solidFill>
                  <a:srgbClr val="000000"/>
                </a:solidFill>
                <a:latin typeface="Baloo"/>
              </a:rPr>
              <a:t>Giao diện chức năng quản lý</a:t>
            </a:r>
          </a:p>
        </p:txBody>
      </p:sp>
      <p:sp>
        <p:nvSpPr>
          <p:cNvPr id="8" name="TextBox 8"/>
          <p:cNvSpPr txBox="1"/>
          <p:nvPr/>
        </p:nvSpPr>
        <p:spPr>
          <a:xfrm>
            <a:off x="552199" y="3887699"/>
            <a:ext cx="5484021" cy="375500"/>
          </a:xfrm>
          <a:prstGeom prst="rect">
            <a:avLst/>
          </a:prstGeom>
        </p:spPr>
        <p:txBody>
          <a:bodyPr lIns="0" tIns="0" rIns="0" bIns="0" rtlCol="0" anchor="t">
            <a:spAutoFit/>
          </a:bodyPr>
          <a:lstStyle/>
          <a:p>
            <a:pPr algn="ctr">
              <a:lnSpc>
                <a:spcPts val="2856"/>
              </a:lnSpc>
              <a:spcBef>
                <a:spcPct val="0"/>
              </a:spcBef>
            </a:pPr>
            <a:r>
              <a:rPr lang="en-US" sz="2856" spc="142">
                <a:solidFill>
                  <a:srgbClr val="000000"/>
                </a:solidFill>
                <a:latin typeface="Nunito Bold"/>
              </a:rPr>
              <a:t>Chỉnh sửa danh sách voucher:</a:t>
            </a:r>
          </a:p>
        </p:txBody>
      </p:sp>
      <p:sp>
        <p:nvSpPr>
          <p:cNvPr id="9" name="TextBox 9"/>
          <p:cNvSpPr txBox="1"/>
          <p:nvPr/>
        </p:nvSpPr>
        <p:spPr>
          <a:xfrm>
            <a:off x="6849692" y="3893075"/>
            <a:ext cx="5383940" cy="370124"/>
          </a:xfrm>
          <a:prstGeom prst="rect">
            <a:avLst/>
          </a:prstGeom>
        </p:spPr>
        <p:txBody>
          <a:bodyPr lIns="0" tIns="0" rIns="0" bIns="0" rtlCol="0" anchor="t">
            <a:spAutoFit/>
          </a:bodyPr>
          <a:lstStyle/>
          <a:p>
            <a:pPr algn="ctr">
              <a:lnSpc>
                <a:spcPts val="2883"/>
              </a:lnSpc>
              <a:spcBef>
                <a:spcPct val="0"/>
              </a:spcBef>
            </a:pPr>
            <a:r>
              <a:rPr lang="en-US" sz="2883" spc="144">
                <a:solidFill>
                  <a:srgbClr val="000000"/>
                </a:solidFill>
                <a:latin typeface="Nunito Bold"/>
              </a:rPr>
              <a:t>Chỉnh sửa danh sách sự kiện:</a:t>
            </a:r>
          </a:p>
        </p:txBody>
      </p:sp>
      <p:sp>
        <p:nvSpPr>
          <p:cNvPr id="10" name="TextBox 10"/>
          <p:cNvSpPr txBox="1"/>
          <p:nvPr/>
        </p:nvSpPr>
        <p:spPr>
          <a:xfrm>
            <a:off x="13455144" y="3884828"/>
            <a:ext cx="3634588" cy="378371"/>
          </a:xfrm>
          <a:prstGeom prst="rect">
            <a:avLst/>
          </a:prstGeom>
        </p:spPr>
        <p:txBody>
          <a:bodyPr lIns="0" tIns="0" rIns="0" bIns="0" rtlCol="0" anchor="t">
            <a:spAutoFit/>
          </a:bodyPr>
          <a:lstStyle/>
          <a:p>
            <a:pPr algn="ctr">
              <a:lnSpc>
                <a:spcPts val="2812"/>
              </a:lnSpc>
              <a:spcBef>
                <a:spcPct val="0"/>
              </a:spcBef>
            </a:pPr>
            <a:r>
              <a:rPr lang="en-US" sz="2812" spc="140">
                <a:solidFill>
                  <a:srgbClr val="000000"/>
                </a:solidFill>
                <a:latin typeface="Nunito Bold"/>
              </a:rPr>
              <a:t>Chỉnh sửa hệ thống:</a:t>
            </a:r>
          </a:p>
        </p:txBody>
      </p:sp>
      <p:grpSp>
        <p:nvGrpSpPr>
          <p:cNvPr id="11" name="Group 11"/>
          <p:cNvGrpSpPr/>
          <p:nvPr/>
        </p:nvGrpSpPr>
        <p:grpSpPr>
          <a:xfrm>
            <a:off x="2613715" y="3118653"/>
            <a:ext cx="454404" cy="454404"/>
            <a:chOff x="0" y="0"/>
            <a:chExt cx="812800" cy="812800"/>
          </a:xfrm>
        </p:grpSpPr>
        <p:sp>
          <p:nvSpPr>
            <p:cNvPr id="12" name="Freeform 12"/>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3" name="TextBox 13"/>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9314460" y="3118653"/>
            <a:ext cx="454404" cy="454404"/>
            <a:chOff x="0" y="0"/>
            <a:chExt cx="812800" cy="812800"/>
          </a:xfrm>
        </p:grpSpPr>
        <p:sp>
          <p:nvSpPr>
            <p:cNvPr id="15" name="Freeform 1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5045236" y="3118653"/>
            <a:ext cx="454404" cy="454404"/>
            <a:chOff x="0" y="0"/>
            <a:chExt cx="812800" cy="812800"/>
          </a:xfrm>
        </p:grpSpPr>
        <p:sp>
          <p:nvSpPr>
            <p:cNvPr id="18" name="Freeform 1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9" name="TextBox 1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6995" r="23071" b="18096"/>
          <a:stretch>
            <a:fillRect/>
          </a:stretch>
        </p:blipFill>
        <p:spPr>
          <a:xfrm>
            <a:off x="0" y="0"/>
            <a:ext cx="18288000" cy="10287000"/>
          </a:xfrm>
          <a:prstGeom prst="rect">
            <a:avLst/>
          </a:prstGeom>
        </p:spPr>
      </p:pic>
      <p:sp>
        <p:nvSpPr>
          <p:cNvPr id="3" name="TextBox 3"/>
          <p:cNvSpPr txBox="1"/>
          <p:nvPr/>
        </p:nvSpPr>
        <p:spPr>
          <a:xfrm>
            <a:off x="65484" y="2208933"/>
            <a:ext cx="9435071" cy="2229973"/>
          </a:xfrm>
          <a:prstGeom prst="rect">
            <a:avLst/>
          </a:prstGeom>
        </p:spPr>
        <p:txBody>
          <a:bodyPr lIns="0" tIns="0" rIns="0" bIns="0" rtlCol="0" anchor="t">
            <a:spAutoFit/>
          </a:bodyPr>
          <a:lstStyle/>
          <a:p>
            <a:pPr algn="ctr">
              <a:lnSpc>
                <a:spcPts val="9999"/>
              </a:lnSpc>
            </a:pPr>
            <a:r>
              <a:rPr lang="en-US" sz="9999">
                <a:solidFill>
                  <a:srgbClr val="FFF9F9"/>
                </a:solidFill>
                <a:latin typeface="Baloo"/>
              </a:rPr>
              <a:t>Giới thiệu đồ án</a:t>
            </a:r>
          </a:p>
        </p:txBody>
      </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a:off x="2558429" y="4108781"/>
            <a:ext cx="3785764" cy="881051"/>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190024">
            <a:off x="11332382" y="962034"/>
            <a:ext cx="981002" cy="1114775"/>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812327">
            <a:off x="13710160" y="3136996"/>
            <a:ext cx="1443849" cy="1270587"/>
          </a:xfrm>
          <a:prstGeom prst="rect">
            <a:avLst/>
          </a:prstGeom>
        </p:spPr>
      </p:pic>
      <p:sp>
        <p:nvSpPr>
          <p:cNvPr id="7" name="TextBox 7"/>
          <p:cNvSpPr txBox="1"/>
          <p:nvPr/>
        </p:nvSpPr>
        <p:spPr>
          <a:xfrm>
            <a:off x="802609" y="5498740"/>
            <a:ext cx="7640811" cy="3448685"/>
          </a:xfrm>
          <a:prstGeom prst="rect">
            <a:avLst/>
          </a:prstGeom>
        </p:spPr>
        <p:txBody>
          <a:bodyPr lIns="0" tIns="0" rIns="0" bIns="0" rtlCol="0" anchor="t">
            <a:spAutoFit/>
          </a:bodyPr>
          <a:lstStyle/>
          <a:p>
            <a:pPr algn="ctr">
              <a:lnSpc>
                <a:spcPts val="3399"/>
              </a:lnSpc>
              <a:spcBef>
                <a:spcPct val="0"/>
              </a:spcBef>
            </a:pPr>
            <a:r>
              <a:rPr lang="en-US" sz="3399" spc="169">
                <a:solidFill>
                  <a:srgbClr val="FFF9F9"/>
                </a:solidFill>
                <a:latin typeface="Nunito Bold"/>
              </a:rPr>
              <a:t>Quá trình phát triển đất nước theo công nghiệp 4.0 thì các công nghệ cũng được nâng cấp theo. Chúng ta có thể chuyển sang việc quản lý cửa hàng bằng ứng dụng trên máy tính, vừa tiết kiệm thời gian, chính xác, vừa quản lý hiệu quả.</a:t>
            </a:r>
          </a:p>
          <a:p>
            <a:pPr algn="ctr">
              <a:lnSpc>
                <a:spcPts val="3399"/>
              </a:lnSpc>
              <a:spcBef>
                <a:spcPct val="0"/>
              </a:spcBef>
            </a:pPr>
            <a:endParaRPr lang="en-US" sz="3399" spc="169">
              <a:solidFill>
                <a:srgbClr val="FFF9F9"/>
              </a:solidFill>
              <a:latin typeface="Nunito Bo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9F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4" name="Group 4"/>
          <p:cNvGrpSpPr/>
          <p:nvPr/>
        </p:nvGrpSpPr>
        <p:grpSpPr>
          <a:xfrm>
            <a:off x="2613715" y="3118653"/>
            <a:ext cx="454404" cy="454404"/>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9314460" y="3118653"/>
            <a:ext cx="454404" cy="454404"/>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15045236" y="3118653"/>
            <a:ext cx="454404" cy="454404"/>
            <a:chOff x="0" y="0"/>
            <a:chExt cx="812800" cy="812800"/>
          </a:xfrm>
        </p:grpSpPr>
        <p:sp>
          <p:nvSpPr>
            <p:cNvPr id="11" name="Freeform 1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3" name="Picture 13"/>
          <p:cNvPicPr>
            <a:picLocks noChangeAspect="1"/>
          </p:cNvPicPr>
          <p:nvPr/>
        </p:nvPicPr>
        <p:blipFill>
          <a:blip r:embed="rId6"/>
          <a:srcRect/>
          <a:stretch>
            <a:fillRect/>
          </a:stretch>
        </p:blipFill>
        <p:spPr>
          <a:xfrm>
            <a:off x="610354" y="4746125"/>
            <a:ext cx="4780278" cy="3235802"/>
          </a:xfrm>
          <a:prstGeom prst="rect">
            <a:avLst/>
          </a:prstGeom>
        </p:spPr>
      </p:pic>
      <p:pic>
        <p:nvPicPr>
          <p:cNvPr id="14" name="Picture 14"/>
          <p:cNvPicPr>
            <a:picLocks noChangeAspect="1"/>
          </p:cNvPicPr>
          <p:nvPr/>
        </p:nvPicPr>
        <p:blipFill>
          <a:blip r:embed="rId7"/>
          <a:srcRect/>
          <a:stretch>
            <a:fillRect/>
          </a:stretch>
        </p:blipFill>
        <p:spPr>
          <a:xfrm>
            <a:off x="7203009" y="4746125"/>
            <a:ext cx="4155915" cy="3235802"/>
          </a:xfrm>
          <a:prstGeom prst="rect">
            <a:avLst/>
          </a:prstGeom>
        </p:spPr>
      </p:pic>
      <p:sp>
        <p:nvSpPr>
          <p:cNvPr id="16" name="TextBox 16"/>
          <p:cNvSpPr txBox="1"/>
          <p:nvPr/>
        </p:nvSpPr>
        <p:spPr>
          <a:xfrm>
            <a:off x="2980246" y="563856"/>
            <a:ext cx="13210428" cy="1082088"/>
          </a:xfrm>
          <a:prstGeom prst="rect">
            <a:avLst/>
          </a:prstGeom>
        </p:spPr>
        <p:txBody>
          <a:bodyPr lIns="0" tIns="0" rIns="0" bIns="0" rtlCol="0" anchor="t">
            <a:spAutoFit/>
          </a:bodyPr>
          <a:lstStyle/>
          <a:p>
            <a:pPr algn="ctr">
              <a:lnSpc>
                <a:spcPts val="8101"/>
              </a:lnSpc>
            </a:pPr>
            <a:r>
              <a:rPr lang="en-US" sz="8101">
                <a:solidFill>
                  <a:srgbClr val="000000"/>
                </a:solidFill>
                <a:latin typeface="Baloo"/>
              </a:rPr>
              <a:t>Giao diện chức năng quản lý</a:t>
            </a:r>
          </a:p>
        </p:txBody>
      </p:sp>
      <p:sp>
        <p:nvSpPr>
          <p:cNvPr id="17" name="TextBox 17"/>
          <p:cNvSpPr txBox="1"/>
          <p:nvPr/>
        </p:nvSpPr>
        <p:spPr>
          <a:xfrm>
            <a:off x="236795" y="3887699"/>
            <a:ext cx="6227873" cy="375500"/>
          </a:xfrm>
          <a:prstGeom prst="rect">
            <a:avLst/>
          </a:prstGeom>
        </p:spPr>
        <p:txBody>
          <a:bodyPr lIns="0" tIns="0" rIns="0" bIns="0" rtlCol="0" anchor="t">
            <a:spAutoFit/>
          </a:bodyPr>
          <a:lstStyle/>
          <a:p>
            <a:pPr algn="ctr">
              <a:lnSpc>
                <a:spcPts val="2856"/>
              </a:lnSpc>
              <a:spcBef>
                <a:spcPct val="0"/>
              </a:spcBef>
            </a:pPr>
            <a:r>
              <a:rPr lang="en-US" sz="2856" spc="142">
                <a:solidFill>
                  <a:srgbClr val="000000"/>
                </a:solidFill>
                <a:latin typeface="Nunito Bold"/>
              </a:rPr>
              <a:t>Xem lịch sử ca làm của nhân viên</a:t>
            </a:r>
          </a:p>
        </p:txBody>
      </p:sp>
      <p:sp>
        <p:nvSpPr>
          <p:cNvPr id="18" name="TextBox 18"/>
          <p:cNvSpPr txBox="1"/>
          <p:nvPr/>
        </p:nvSpPr>
        <p:spPr>
          <a:xfrm>
            <a:off x="8127259" y="3893075"/>
            <a:ext cx="2828806" cy="370124"/>
          </a:xfrm>
          <a:prstGeom prst="rect">
            <a:avLst/>
          </a:prstGeom>
        </p:spPr>
        <p:txBody>
          <a:bodyPr lIns="0" tIns="0" rIns="0" bIns="0" rtlCol="0" anchor="t">
            <a:spAutoFit/>
          </a:bodyPr>
          <a:lstStyle/>
          <a:p>
            <a:pPr algn="ctr">
              <a:lnSpc>
                <a:spcPts val="2883"/>
              </a:lnSpc>
              <a:spcBef>
                <a:spcPct val="0"/>
              </a:spcBef>
            </a:pPr>
            <a:r>
              <a:rPr lang="en-US" sz="2883" spc="144">
                <a:solidFill>
                  <a:srgbClr val="000000"/>
                </a:solidFill>
                <a:latin typeface="Nunito Bold"/>
              </a:rPr>
              <a:t>Xem doanh thu</a:t>
            </a:r>
          </a:p>
        </p:txBody>
      </p:sp>
      <p:sp>
        <p:nvSpPr>
          <p:cNvPr id="19" name="TextBox 19"/>
          <p:cNvSpPr txBox="1"/>
          <p:nvPr/>
        </p:nvSpPr>
        <p:spPr>
          <a:xfrm>
            <a:off x="13389425" y="3884828"/>
            <a:ext cx="3766025" cy="732930"/>
          </a:xfrm>
          <a:prstGeom prst="rect">
            <a:avLst/>
          </a:prstGeom>
        </p:spPr>
        <p:txBody>
          <a:bodyPr lIns="0" tIns="0" rIns="0" bIns="0" rtlCol="0" anchor="t">
            <a:spAutoFit/>
          </a:bodyPr>
          <a:lstStyle/>
          <a:p>
            <a:pPr algn="ctr">
              <a:lnSpc>
                <a:spcPts val="2812"/>
              </a:lnSpc>
            </a:pPr>
            <a:r>
              <a:rPr lang="en-US" sz="2812" spc="140">
                <a:solidFill>
                  <a:srgbClr val="000000"/>
                </a:solidFill>
                <a:latin typeface="Nunito Bold"/>
              </a:rPr>
              <a:t>Chỉnh sửa sản phẩm:</a:t>
            </a:r>
          </a:p>
          <a:p>
            <a:pPr algn="ctr">
              <a:lnSpc>
                <a:spcPts val="2812"/>
              </a:lnSpc>
              <a:spcBef>
                <a:spcPct val="0"/>
              </a:spcBef>
            </a:pPr>
            <a:endParaRPr lang="en-US" sz="2812" spc="140">
              <a:solidFill>
                <a:srgbClr val="000000"/>
              </a:solidFill>
              <a:latin typeface="Nunito Bold"/>
            </a:endParaRPr>
          </a:p>
        </p:txBody>
      </p:sp>
      <p:pic>
        <p:nvPicPr>
          <p:cNvPr id="20" name="Picture 19">
            <a:extLst>
              <a:ext uri="{FF2B5EF4-FFF2-40B4-BE49-F238E27FC236}">
                <a16:creationId xmlns:a16="http://schemas.microsoft.com/office/drawing/2014/main" id="{9965DEC8-4DC2-FBEF-FE0F-FF94DB7E3312}"/>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2743173" y="4649612"/>
            <a:ext cx="4689325" cy="326517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9F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4" name="Group 4"/>
          <p:cNvGrpSpPr/>
          <p:nvPr/>
        </p:nvGrpSpPr>
        <p:grpSpPr>
          <a:xfrm>
            <a:off x="4677906" y="3118653"/>
            <a:ext cx="454404" cy="454404"/>
            <a:chOff x="0" y="0"/>
            <a:chExt cx="812800" cy="812800"/>
          </a:xfrm>
        </p:grpSpPr>
        <p:sp>
          <p:nvSpPr>
            <p:cNvPr id="5" name="Freeform 5"/>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13158007" y="3067196"/>
            <a:ext cx="454404" cy="454404"/>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000000"/>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10" name="Picture 10"/>
          <p:cNvPicPr>
            <a:picLocks noChangeAspect="1"/>
          </p:cNvPicPr>
          <p:nvPr/>
        </p:nvPicPr>
        <p:blipFill>
          <a:blip r:embed="rId6"/>
          <a:srcRect/>
          <a:stretch>
            <a:fillRect/>
          </a:stretch>
        </p:blipFill>
        <p:spPr>
          <a:xfrm>
            <a:off x="2484925" y="4567009"/>
            <a:ext cx="4840364" cy="3414918"/>
          </a:xfrm>
          <a:prstGeom prst="rect">
            <a:avLst/>
          </a:prstGeom>
        </p:spPr>
      </p:pic>
      <p:pic>
        <p:nvPicPr>
          <p:cNvPr id="11" name="Picture 11"/>
          <p:cNvPicPr>
            <a:picLocks noChangeAspect="1"/>
          </p:cNvPicPr>
          <p:nvPr/>
        </p:nvPicPr>
        <p:blipFill>
          <a:blip r:embed="rId7"/>
          <a:srcRect/>
          <a:stretch>
            <a:fillRect/>
          </a:stretch>
        </p:blipFill>
        <p:spPr>
          <a:xfrm>
            <a:off x="11137174" y="4567009"/>
            <a:ext cx="4496071" cy="3414918"/>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768003">
            <a:off x="758675" y="7648052"/>
            <a:ext cx="1293683" cy="2098895"/>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608807">
            <a:off x="16364786" y="1717258"/>
            <a:ext cx="994935" cy="2064959"/>
          </a:xfrm>
          <a:prstGeom prst="rect">
            <a:avLst/>
          </a:prstGeom>
        </p:spPr>
      </p:pic>
      <p:sp>
        <p:nvSpPr>
          <p:cNvPr id="14" name="TextBox 14"/>
          <p:cNvSpPr txBox="1"/>
          <p:nvPr/>
        </p:nvSpPr>
        <p:spPr>
          <a:xfrm>
            <a:off x="2980246" y="563856"/>
            <a:ext cx="13210428" cy="1082088"/>
          </a:xfrm>
          <a:prstGeom prst="rect">
            <a:avLst/>
          </a:prstGeom>
        </p:spPr>
        <p:txBody>
          <a:bodyPr lIns="0" tIns="0" rIns="0" bIns="0" rtlCol="0" anchor="t">
            <a:spAutoFit/>
          </a:bodyPr>
          <a:lstStyle/>
          <a:p>
            <a:pPr algn="ctr">
              <a:lnSpc>
                <a:spcPts val="8101"/>
              </a:lnSpc>
            </a:pPr>
            <a:r>
              <a:rPr lang="en-US" sz="8101">
                <a:solidFill>
                  <a:srgbClr val="000000"/>
                </a:solidFill>
                <a:latin typeface="Baloo"/>
              </a:rPr>
              <a:t>Giao diện chức năng quản lý</a:t>
            </a:r>
          </a:p>
        </p:txBody>
      </p:sp>
      <p:sp>
        <p:nvSpPr>
          <p:cNvPr id="15" name="TextBox 15"/>
          <p:cNvSpPr txBox="1"/>
          <p:nvPr/>
        </p:nvSpPr>
        <p:spPr>
          <a:xfrm>
            <a:off x="1791171" y="3910858"/>
            <a:ext cx="6227873" cy="375500"/>
          </a:xfrm>
          <a:prstGeom prst="rect">
            <a:avLst/>
          </a:prstGeom>
        </p:spPr>
        <p:txBody>
          <a:bodyPr lIns="0" tIns="0" rIns="0" bIns="0" rtlCol="0" anchor="t">
            <a:spAutoFit/>
          </a:bodyPr>
          <a:lstStyle/>
          <a:p>
            <a:pPr algn="ctr">
              <a:lnSpc>
                <a:spcPts val="2856"/>
              </a:lnSpc>
              <a:spcBef>
                <a:spcPct val="0"/>
              </a:spcBef>
            </a:pPr>
            <a:r>
              <a:rPr lang="en-US" sz="2856" spc="142">
                <a:solidFill>
                  <a:srgbClr val="000000"/>
                </a:solidFill>
                <a:latin typeface="Nunito Bold"/>
              </a:rPr>
              <a:t>Chỉnh sửa bàn</a:t>
            </a:r>
          </a:p>
        </p:txBody>
      </p:sp>
      <p:sp>
        <p:nvSpPr>
          <p:cNvPr id="16" name="TextBox 16"/>
          <p:cNvSpPr txBox="1"/>
          <p:nvPr/>
        </p:nvSpPr>
        <p:spPr>
          <a:xfrm>
            <a:off x="11539044" y="3893075"/>
            <a:ext cx="3692330" cy="370124"/>
          </a:xfrm>
          <a:prstGeom prst="rect">
            <a:avLst/>
          </a:prstGeom>
        </p:spPr>
        <p:txBody>
          <a:bodyPr lIns="0" tIns="0" rIns="0" bIns="0" rtlCol="0" anchor="t">
            <a:spAutoFit/>
          </a:bodyPr>
          <a:lstStyle/>
          <a:p>
            <a:pPr algn="ctr">
              <a:lnSpc>
                <a:spcPts val="2883"/>
              </a:lnSpc>
              <a:spcBef>
                <a:spcPct val="0"/>
              </a:spcBef>
            </a:pPr>
            <a:r>
              <a:rPr lang="en-US" sz="2883" spc="144">
                <a:solidFill>
                  <a:srgbClr val="000000"/>
                </a:solidFill>
                <a:latin typeface="Nunito Bold"/>
              </a:rPr>
              <a:t>Chỉnh sửa tài khoản</a:t>
            </a:r>
          </a:p>
        </p:txBody>
      </p:sp>
      <p:pic>
        <p:nvPicPr>
          <p:cNvPr id="17" name="Picture 1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rot="337110">
            <a:off x="7751643" y="2376039"/>
            <a:ext cx="2784713" cy="1063254"/>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9F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279662">
            <a:off x="13826746" y="-2121778"/>
            <a:ext cx="5715000" cy="6115272"/>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633993">
            <a:off x="15475599" y="943165"/>
            <a:ext cx="1443849" cy="1270587"/>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7949"/>
          <a:stretch>
            <a:fillRect/>
          </a:stretch>
        </p:blipFill>
        <p:spPr>
          <a:xfrm>
            <a:off x="-8839747" y="-272519"/>
            <a:ext cx="18288012" cy="11506059"/>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242457" y="2037359"/>
            <a:ext cx="3396618" cy="895472"/>
          </a:xfrm>
          <a:prstGeom prst="rect">
            <a:avLst/>
          </a:prstGeom>
        </p:spPr>
      </p:pic>
      <p:sp>
        <p:nvSpPr>
          <p:cNvPr id="6" name="TextBox 6"/>
          <p:cNvSpPr txBox="1"/>
          <p:nvPr/>
        </p:nvSpPr>
        <p:spPr>
          <a:xfrm>
            <a:off x="3807730" y="1219200"/>
            <a:ext cx="10805889" cy="1944671"/>
          </a:xfrm>
          <a:prstGeom prst="rect">
            <a:avLst/>
          </a:prstGeom>
        </p:spPr>
        <p:txBody>
          <a:bodyPr lIns="0" tIns="0" rIns="0" bIns="0" rtlCol="0" anchor="t">
            <a:spAutoFit/>
          </a:bodyPr>
          <a:lstStyle/>
          <a:p>
            <a:pPr algn="ctr">
              <a:lnSpc>
                <a:spcPts val="9999"/>
              </a:lnSpc>
            </a:pPr>
            <a:r>
              <a:rPr lang="en-US" sz="9999">
                <a:solidFill>
                  <a:srgbClr val="845B44"/>
                </a:solidFill>
                <a:latin typeface="Baloo"/>
              </a:rPr>
              <a:t>Tài liệu tham khảo</a:t>
            </a:r>
          </a:p>
        </p:txBody>
      </p:sp>
      <p:pic>
        <p:nvPicPr>
          <p:cNvPr id="7" name="Picture 7"/>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668119">
            <a:off x="16583313" y="8691763"/>
            <a:ext cx="1369955" cy="1993321"/>
          </a:xfrm>
          <a:prstGeom prst="rect">
            <a:avLst/>
          </a:prstGeom>
        </p:spPr>
      </p:pic>
      <p:sp>
        <p:nvSpPr>
          <p:cNvPr id="8" name="TextBox 8"/>
          <p:cNvSpPr txBox="1"/>
          <p:nvPr/>
        </p:nvSpPr>
        <p:spPr>
          <a:xfrm>
            <a:off x="1455852" y="4572833"/>
            <a:ext cx="15984824" cy="1882030"/>
          </a:xfrm>
          <a:prstGeom prst="rect">
            <a:avLst/>
          </a:prstGeom>
        </p:spPr>
        <p:txBody>
          <a:bodyPr lIns="0" tIns="0" rIns="0" bIns="0" rtlCol="0" anchor="t">
            <a:spAutoFit/>
          </a:bodyPr>
          <a:lstStyle/>
          <a:p>
            <a:pPr algn="ctr">
              <a:lnSpc>
                <a:spcPts val="2971"/>
              </a:lnSpc>
              <a:spcBef>
                <a:spcPct val="0"/>
              </a:spcBef>
            </a:pPr>
            <a:r>
              <a:rPr lang="en-US" sz="2971" spc="148">
                <a:solidFill>
                  <a:srgbClr val="845B44"/>
                </a:solidFill>
                <a:latin typeface="Nunito Bold"/>
              </a:rPr>
              <a:t> C# tutorial How to Make Invoice Generator Windows Form Application in C#, https://www.youtube.com/watch?v=6-Wg9ZCKQ5c</a:t>
            </a:r>
          </a:p>
          <a:p>
            <a:pPr algn="ctr">
              <a:lnSpc>
                <a:spcPts val="2971"/>
              </a:lnSpc>
              <a:spcBef>
                <a:spcPct val="0"/>
              </a:spcBef>
            </a:pPr>
            <a:endParaRPr lang="en-US" sz="2971" spc="148">
              <a:solidFill>
                <a:srgbClr val="845B44"/>
              </a:solidFill>
              <a:latin typeface="Nunito Bold"/>
            </a:endParaRPr>
          </a:p>
          <a:p>
            <a:pPr algn="ctr">
              <a:lnSpc>
                <a:spcPts val="2971"/>
              </a:lnSpc>
              <a:spcBef>
                <a:spcPct val="0"/>
              </a:spcBef>
            </a:pPr>
            <a:r>
              <a:rPr lang="en-US" sz="2971" spc="148">
                <a:solidFill>
                  <a:srgbClr val="845B44"/>
                </a:solidFill>
                <a:latin typeface="Nunito Bold"/>
              </a:rPr>
              <a:t> Tạo báo cáo dùng control ReportViewer với C#, https://timoday.edu.vn/tao-bao-cao-dung-control-reportviewer/</a:t>
            </a:r>
          </a:p>
        </p:txBody>
      </p:sp>
      <p:grpSp>
        <p:nvGrpSpPr>
          <p:cNvPr id="9" name="Group 9"/>
          <p:cNvGrpSpPr/>
          <p:nvPr/>
        </p:nvGrpSpPr>
        <p:grpSpPr>
          <a:xfrm>
            <a:off x="1228651" y="5662176"/>
            <a:ext cx="454404" cy="454404"/>
            <a:chOff x="0" y="0"/>
            <a:chExt cx="812800" cy="812800"/>
          </a:xfrm>
        </p:grpSpPr>
        <p:sp>
          <p:nvSpPr>
            <p:cNvPr id="10" name="Freeform 1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11" name="TextBox 1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2" name="Group 12"/>
          <p:cNvGrpSpPr/>
          <p:nvPr/>
        </p:nvGrpSpPr>
        <p:grpSpPr>
          <a:xfrm>
            <a:off x="1228651" y="4506158"/>
            <a:ext cx="454404" cy="454404"/>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8100000">
            <a:off x="-7984710" y="1920990"/>
            <a:ext cx="18026820" cy="11942768"/>
          </a:xfrm>
          <a:prstGeom prst="rect">
            <a:avLst/>
          </a:prstGeom>
        </p:spPr>
      </p:pic>
      <p:pic>
        <p:nvPicPr>
          <p:cNvPr id="3" name="Picture 3"/>
          <p:cNvPicPr>
            <a:picLocks noChangeAspect="1"/>
          </p:cNvPicPr>
          <p:nvPr/>
        </p:nvPicPr>
        <p:blipFill>
          <a:blip r:embed="rId4"/>
          <a:srcRect/>
          <a:stretch>
            <a:fillRect/>
          </a:stretch>
        </p:blipFill>
        <p:spPr>
          <a:xfrm>
            <a:off x="1028700" y="1052513"/>
            <a:ext cx="8439197" cy="16788615"/>
          </a:xfrm>
          <a:prstGeom prst="rect">
            <a:avLst/>
          </a:prstGeom>
        </p:spPr>
      </p:pic>
      <p:sp>
        <p:nvSpPr>
          <p:cNvPr id="4" name="AutoShape 4"/>
          <p:cNvSpPr/>
          <p:nvPr/>
        </p:nvSpPr>
        <p:spPr>
          <a:xfrm>
            <a:off x="1028700" y="1231582"/>
            <a:ext cx="604518" cy="0"/>
          </a:xfrm>
          <a:prstGeom prst="line">
            <a:avLst/>
          </a:prstGeom>
          <a:ln w="47625" cap="flat">
            <a:solidFill>
              <a:srgbClr val="1D1D1D"/>
            </a:solidFill>
            <a:prstDash val="solid"/>
            <a:headEnd type="none" w="sm" len="sm"/>
            <a:tailEnd type="none" w="sm" len="sm"/>
          </a:ln>
        </p:spPr>
      </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23532">
            <a:off x="9274590" y="-7899482"/>
            <a:ext cx="18026820" cy="11942768"/>
          </a:xfrm>
          <a:prstGeom prst="rect">
            <a:avLst/>
          </a:prstGeom>
        </p:spPr>
      </p:pic>
      <p:sp>
        <p:nvSpPr>
          <p:cNvPr id="6" name="AutoShape 6"/>
          <p:cNvSpPr/>
          <p:nvPr/>
        </p:nvSpPr>
        <p:spPr>
          <a:xfrm>
            <a:off x="13301232" y="948690"/>
            <a:ext cx="1848407" cy="0"/>
          </a:xfrm>
          <a:prstGeom prst="line">
            <a:avLst/>
          </a:prstGeom>
          <a:ln w="476250" cap="rnd">
            <a:solidFill>
              <a:srgbClr val="845333"/>
            </a:solidFill>
            <a:prstDash val="solid"/>
            <a:headEnd type="none" w="sm" len="sm"/>
            <a:tailEnd type="none" w="sm" len="sm"/>
          </a:ln>
        </p:spPr>
      </p:sp>
      <p:pic>
        <p:nvPicPr>
          <p:cNvPr id="7" name="Picture 7"/>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2303763" y="6707177"/>
            <a:ext cx="18026820" cy="11942768"/>
          </a:xfrm>
          <a:prstGeom prst="rect">
            <a:avLst/>
          </a:prstGeom>
        </p:spPr>
      </p:pic>
      <p:pic>
        <p:nvPicPr>
          <p:cNvPr id="8" name="Picture 8"/>
          <p:cNvPicPr>
            <a:picLocks noChangeAspect="1"/>
          </p:cNvPicPr>
          <p:nvPr/>
        </p:nvPicPr>
        <p:blipFill>
          <a:blip r:embed="rId5">
            <a:alphaModFix amt="43999"/>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10800000">
            <a:off x="-15001106" y="5143500"/>
            <a:ext cx="18026820" cy="11942768"/>
          </a:xfrm>
          <a:prstGeom prst="rect">
            <a:avLst/>
          </a:prstGeom>
        </p:spPr>
      </p:pic>
      <p:pic>
        <p:nvPicPr>
          <p:cNvPr id="9" name="Picture 9"/>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72381">
            <a:off x="15124723" y="7598599"/>
            <a:ext cx="6326555" cy="4191342"/>
          </a:xfrm>
          <a:prstGeom prst="rect">
            <a:avLst/>
          </a:prstGeom>
        </p:spPr>
      </p:pic>
      <p:sp>
        <p:nvSpPr>
          <p:cNvPr id="10" name="TextBox 10"/>
          <p:cNvSpPr txBox="1"/>
          <p:nvPr/>
        </p:nvSpPr>
        <p:spPr>
          <a:xfrm>
            <a:off x="1234852" y="1014412"/>
            <a:ext cx="1316473" cy="396240"/>
          </a:xfrm>
          <a:prstGeom prst="rect">
            <a:avLst/>
          </a:prstGeom>
        </p:spPr>
        <p:txBody>
          <a:bodyPr lIns="0" tIns="0" rIns="0" bIns="0" rtlCol="0" anchor="t">
            <a:spAutoFit/>
          </a:bodyPr>
          <a:lstStyle/>
          <a:p>
            <a:pPr algn="r">
              <a:lnSpc>
                <a:spcPts val="3360"/>
              </a:lnSpc>
            </a:pPr>
            <a:r>
              <a:rPr lang="en-US" sz="2400">
                <a:solidFill>
                  <a:srgbClr val="80574B"/>
                </a:solidFill>
                <a:latin typeface="Montserrat Semi-Bold Bold"/>
              </a:rPr>
              <a:t>Cafe</a:t>
            </a:r>
          </a:p>
        </p:txBody>
      </p:sp>
      <p:sp>
        <p:nvSpPr>
          <p:cNvPr id="11" name="TextBox 11"/>
          <p:cNvSpPr txBox="1"/>
          <p:nvPr/>
        </p:nvSpPr>
        <p:spPr>
          <a:xfrm>
            <a:off x="15319274" y="1014412"/>
            <a:ext cx="1940026" cy="306705"/>
          </a:xfrm>
          <a:prstGeom prst="rect">
            <a:avLst/>
          </a:prstGeom>
        </p:spPr>
        <p:txBody>
          <a:bodyPr lIns="0" tIns="0" rIns="0" bIns="0" rtlCol="0" anchor="t">
            <a:spAutoFit/>
          </a:bodyPr>
          <a:lstStyle/>
          <a:p>
            <a:pPr algn="ctr">
              <a:lnSpc>
                <a:spcPts val="2520"/>
              </a:lnSpc>
            </a:pPr>
            <a:r>
              <a:rPr lang="en-US" sz="1800">
                <a:solidFill>
                  <a:srgbClr val="FFFFFF"/>
                </a:solidFill>
                <a:latin typeface="Montserrat"/>
              </a:rPr>
              <a:t>Spot Cafe</a:t>
            </a:r>
          </a:p>
        </p:txBody>
      </p:sp>
      <p:sp>
        <p:nvSpPr>
          <p:cNvPr id="12" name="TextBox 12"/>
          <p:cNvSpPr txBox="1"/>
          <p:nvPr/>
        </p:nvSpPr>
        <p:spPr>
          <a:xfrm>
            <a:off x="13255422" y="1014412"/>
            <a:ext cx="1940026" cy="306705"/>
          </a:xfrm>
          <a:prstGeom prst="rect">
            <a:avLst/>
          </a:prstGeom>
        </p:spPr>
        <p:txBody>
          <a:bodyPr lIns="0" tIns="0" rIns="0" bIns="0" rtlCol="0" anchor="t">
            <a:spAutoFit/>
          </a:bodyPr>
          <a:lstStyle/>
          <a:p>
            <a:pPr algn="ctr">
              <a:lnSpc>
                <a:spcPts val="2520"/>
              </a:lnSpc>
            </a:pPr>
            <a:r>
              <a:rPr lang="en-US" sz="1800">
                <a:solidFill>
                  <a:srgbClr val="FFFFFF"/>
                </a:solidFill>
                <a:latin typeface="Montserrat Semi-Bold Bold"/>
              </a:rPr>
              <a:t>Order Now</a:t>
            </a:r>
          </a:p>
        </p:txBody>
      </p:sp>
      <p:sp>
        <p:nvSpPr>
          <p:cNvPr id="13" name="TextBox 13"/>
          <p:cNvSpPr txBox="1"/>
          <p:nvPr/>
        </p:nvSpPr>
        <p:spPr>
          <a:xfrm>
            <a:off x="11191571" y="1014412"/>
            <a:ext cx="1940026" cy="306705"/>
          </a:xfrm>
          <a:prstGeom prst="rect">
            <a:avLst/>
          </a:prstGeom>
        </p:spPr>
        <p:txBody>
          <a:bodyPr lIns="0" tIns="0" rIns="0" bIns="0" rtlCol="0" anchor="t">
            <a:spAutoFit/>
          </a:bodyPr>
          <a:lstStyle/>
          <a:p>
            <a:pPr algn="ctr">
              <a:lnSpc>
                <a:spcPts val="2520"/>
              </a:lnSpc>
            </a:pPr>
            <a:r>
              <a:rPr lang="en-US" sz="1800">
                <a:solidFill>
                  <a:srgbClr val="FFFFFF"/>
                </a:solidFill>
                <a:latin typeface="Montserrat"/>
              </a:rPr>
              <a:t>Menu Cafe</a:t>
            </a:r>
          </a:p>
        </p:txBody>
      </p:sp>
      <p:sp>
        <p:nvSpPr>
          <p:cNvPr id="14" name="TextBox 14"/>
          <p:cNvSpPr txBox="1"/>
          <p:nvPr/>
        </p:nvSpPr>
        <p:spPr>
          <a:xfrm>
            <a:off x="2675151" y="1014412"/>
            <a:ext cx="2594798" cy="396240"/>
          </a:xfrm>
          <a:prstGeom prst="rect">
            <a:avLst/>
          </a:prstGeom>
        </p:spPr>
        <p:txBody>
          <a:bodyPr lIns="0" tIns="0" rIns="0" bIns="0" rtlCol="0" anchor="t">
            <a:spAutoFit/>
          </a:bodyPr>
          <a:lstStyle/>
          <a:p>
            <a:pPr>
              <a:lnSpc>
                <a:spcPts val="3360"/>
              </a:lnSpc>
            </a:pPr>
            <a:r>
              <a:rPr lang="en-US" sz="2400">
                <a:solidFill>
                  <a:srgbClr val="1D1D1D"/>
                </a:solidFill>
                <a:latin typeface="Montserrat"/>
              </a:rPr>
              <a:t>sinh viên</a:t>
            </a:r>
          </a:p>
        </p:txBody>
      </p:sp>
      <p:sp>
        <p:nvSpPr>
          <p:cNvPr id="15" name="TextBox 15"/>
          <p:cNvSpPr txBox="1"/>
          <p:nvPr/>
        </p:nvSpPr>
        <p:spPr>
          <a:xfrm>
            <a:off x="10084848" y="6534321"/>
            <a:ext cx="5844196" cy="1663412"/>
          </a:xfrm>
          <a:prstGeom prst="rect">
            <a:avLst/>
          </a:prstGeom>
        </p:spPr>
        <p:txBody>
          <a:bodyPr lIns="0" tIns="0" rIns="0" bIns="0" rtlCol="0" anchor="t">
            <a:spAutoFit/>
          </a:bodyPr>
          <a:lstStyle/>
          <a:p>
            <a:pPr>
              <a:lnSpc>
                <a:spcPts val="12111"/>
              </a:lnSpc>
            </a:pPr>
            <a:r>
              <a:rPr lang="en-US" sz="13308" spc="-665">
                <a:solidFill>
                  <a:srgbClr val="BEAA96"/>
                </a:solidFill>
                <a:latin typeface="Montserrat Extra-Bold"/>
              </a:rPr>
              <a:t>YOU</a:t>
            </a:r>
          </a:p>
        </p:txBody>
      </p:sp>
      <p:sp>
        <p:nvSpPr>
          <p:cNvPr id="16" name="TextBox 16"/>
          <p:cNvSpPr txBox="1"/>
          <p:nvPr/>
        </p:nvSpPr>
        <p:spPr>
          <a:xfrm>
            <a:off x="10084848" y="4393975"/>
            <a:ext cx="8952529" cy="1778396"/>
          </a:xfrm>
          <a:prstGeom prst="rect">
            <a:avLst/>
          </a:prstGeom>
        </p:spPr>
        <p:txBody>
          <a:bodyPr lIns="0" tIns="0" rIns="0" bIns="0" rtlCol="0" anchor="t">
            <a:spAutoFit/>
          </a:bodyPr>
          <a:lstStyle/>
          <a:p>
            <a:pPr>
              <a:lnSpc>
                <a:spcPts val="13001"/>
              </a:lnSpc>
            </a:pPr>
            <a:r>
              <a:rPr lang="en-US" sz="14286" spc="-714">
                <a:solidFill>
                  <a:srgbClr val="000000"/>
                </a:solidFill>
                <a:latin typeface="Montserrat Extra-Bold"/>
              </a:rPr>
              <a:t>THANK</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1E1D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3000566" flipH="1">
            <a:off x="4827378" y="-2788497"/>
            <a:ext cx="4705764" cy="4662985"/>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7512961">
            <a:off x="-2115643" y="5879463"/>
            <a:ext cx="5223563" cy="5589415"/>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t="37949"/>
          <a:stretch>
            <a:fillRect/>
          </a:stretch>
        </p:blipFill>
        <p:spPr>
          <a:xfrm>
            <a:off x="9818465" y="4208920"/>
            <a:ext cx="8116443" cy="5106530"/>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1891815" y="3016910"/>
            <a:ext cx="3198316" cy="744335"/>
          </a:xfrm>
          <a:prstGeom prst="rect">
            <a:avLst/>
          </a:prstGeom>
        </p:spPr>
      </p:pic>
      <p:grpSp>
        <p:nvGrpSpPr>
          <p:cNvPr id="6" name="Group 6"/>
          <p:cNvGrpSpPr>
            <a:grpSpLocks noChangeAspect="1"/>
          </p:cNvGrpSpPr>
          <p:nvPr/>
        </p:nvGrpSpPr>
        <p:grpSpPr>
          <a:xfrm>
            <a:off x="356575" y="436800"/>
            <a:ext cx="6134296" cy="6134296"/>
            <a:chOff x="0" y="0"/>
            <a:chExt cx="6350000" cy="6350000"/>
          </a:xfrm>
        </p:grpSpPr>
        <p:sp>
          <p:nvSpPr>
            <p:cNvPr id="7" name="Freeform 7"/>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1E1D8"/>
            </a:solidFill>
          </p:spPr>
        </p:sp>
        <p:sp>
          <p:nvSpPr>
            <p:cNvPr id="8" name="Freeform 8"/>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0"/>
              <a:stretch>
                <a:fillRect l="-33171" r="-61758" b="-31187"/>
              </a:stretch>
            </a:blipFill>
          </p:spPr>
        </p:sp>
      </p:grpSp>
      <p:grpSp>
        <p:nvGrpSpPr>
          <p:cNvPr id="9" name="Group 9"/>
          <p:cNvGrpSpPr>
            <a:grpSpLocks noChangeAspect="1"/>
          </p:cNvGrpSpPr>
          <p:nvPr/>
        </p:nvGrpSpPr>
        <p:grpSpPr>
          <a:xfrm>
            <a:off x="4285481" y="3622942"/>
            <a:ext cx="4858519" cy="4858519"/>
            <a:chOff x="0" y="0"/>
            <a:chExt cx="6350000" cy="6350000"/>
          </a:xfrm>
        </p:grpSpPr>
        <p:sp>
          <p:nvSpPr>
            <p:cNvPr id="10" name="Freeform 10"/>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1E1D8"/>
            </a:solidFill>
          </p:spPr>
        </p:sp>
        <p:sp>
          <p:nvSpPr>
            <p:cNvPr id="11" name="Freeform 11"/>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1"/>
              <a:stretch>
                <a:fillRect l="-38960" r="-10323"/>
              </a:stretch>
            </a:blipFill>
          </p:spPr>
        </p:sp>
      </p:grpSp>
      <p:grpSp>
        <p:nvGrpSpPr>
          <p:cNvPr id="12" name="Group 12"/>
          <p:cNvGrpSpPr>
            <a:grpSpLocks noChangeAspect="1"/>
          </p:cNvGrpSpPr>
          <p:nvPr/>
        </p:nvGrpSpPr>
        <p:grpSpPr>
          <a:xfrm>
            <a:off x="2001993" y="6065522"/>
            <a:ext cx="3731829" cy="3731829"/>
            <a:chOff x="0" y="0"/>
            <a:chExt cx="6350000" cy="6350000"/>
          </a:xfrm>
        </p:grpSpPr>
        <p:sp>
          <p:nvSpPr>
            <p:cNvPr id="13" name="Freeform 13"/>
            <p:cNvSpPr/>
            <p:nvPr/>
          </p:nvSpPr>
          <p:spPr>
            <a:xfrm>
              <a:off x="-156812" y="-5088"/>
              <a:ext cx="6663624" cy="6360176"/>
            </a:xfrm>
            <a:custGeom>
              <a:avLst/>
              <a:gdLst/>
              <a:ahLst/>
              <a:cxnLst/>
              <a:rect l="l" t="t" r="r" b="b"/>
              <a:pathLst>
                <a:path w="6663624" h="6360176">
                  <a:moveTo>
                    <a:pt x="3331812" y="5088"/>
                  </a:moveTo>
                  <a:lnTo>
                    <a:pt x="3331812" y="5088"/>
                  </a:lnTo>
                  <a:cubicBezTo>
                    <a:pt x="2194111" y="0"/>
                    <a:pt x="1140649" y="604036"/>
                    <a:pt x="570324" y="1588475"/>
                  </a:cubicBezTo>
                  <a:cubicBezTo>
                    <a:pt x="0" y="2572913"/>
                    <a:pt x="0" y="3787263"/>
                    <a:pt x="570324" y="4771701"/>
                  </a:cubicBezTo>
                  <a:cubicBezTo>
                    <a:pt x="1140649" y="5756140"/>
                    <a:pt x="2194111" y="6360176"/>
                    <a:pt x="3331812" y="6355088"/>
                  </a:cubicBezTo>
                  <a:cubicBezTo>
                    <a:pt x="4469513" y="6360176"/>
                    <a:pt x="5522976" y="5756140"/>
                    <a:pt x="6093300" y="4771701"/>
                  </a:cubicBezTo>
                  <a:cubicBezTo>
                    <a:pt x="6663624" y="3787263"/>
                    <a:pt x="6663624" y="2572913"/>
                    <a:pt x="6093300" y="1588475"/>
                  </a:cubicBezTo>
                  <a:cubicBezTo>
                    <a:pt x="5522976" y="604036"/>
                    <a:pt x="4469513" y="0"/>
                    <a:pt x="3331812" y="5088"/>
                  </a:cubicBezTo>
                  <a:close/>
                </a:path>
              </a:pathLst>
            </a:custGeom>
            <a:solidFill>
              <a:srgbClr val="F1E1D8"/>
            </a:solidFill>
          </p:spPr>
        </p:sp>
        <p:sp>
          <p:nvSpPr>
            <p:cNvPr id="14" name="Freeform 14"/>
            <p:cNvSpPr/>
            <p:nvPr/>
          </p:nvSpPr>
          <p:spPr>
            <a:xfrm>
              <a:off x="400267" y="526623"/>
              <a:ext cx="5549466" cy="5296755"/>
            </a:xfrm>
            <a:custGeom>
              <a:avLst/>
              <a:gdLst/>
              <a:ahLst/>
              <a:cxnLst/>
              <a:rect l="l" t="t" r="r" b="b"/>
              <a:pathLst>
                <a:path w="5549466" h="5296755">
                  <a:moveTo>
                    <a:pt x="2774733" y="4237"/>
                  </a:moveTo>
                  <a:cubicBezTo>
                    <a:pt x="1827256" y="0"/>
                    <a:pt x="949932" y="503041"/>
                    <a:pt x="474966" y="1322882"/>
                  </a:cubicBezTo>
                  <a:cubicBezTo>
                    <a:pt x="0" y="2142722"/>
                    <a:pt x="0" y="3154032"/>
                    <a:pt x="474966" y="3973872"/>
                  </a:cubicBezTo>
                  <a:cubicBezTo>
                    <a:pt x="949932" y="4793713"/>
                    <a:pt x="1827256" y="5296754"/>
                    <a:pt x="2774733" y="5292517"/>
                  </a:cubicBezTo>
                  <a:cubicBezTo>
                    <a:pt x="3722210" y="5296754"/>
                    <a:pt x="4599534" y="4793713"/>
                    <a:pt x="5074500" y="3973872"/>
                  </a:cubicBezTo>
                  <a:cubicBezTo>
                    <a:pt x="5549466" y="3154032"/>
                    <a:pt x="5549466" y="2142722"/>
                    <a:pt x="5074500" y="1322882"/>
                  </a:cubicBezTo>
                  <a:cubicBezTo>
                    <a:pt x="4599534" y="503041"/>
                    <a:pt x="3722210" y="0"/>
                    <a:pt x="2774733" y="4237"/>
                  </a:cubicBezTo>
                  <a:close/>
                </a:path>
              </a:pathLst>
            </a:custGeom>
            <a:blipFill>
              <a:blip r:embed="rId12"/>
              <a:stretch>
                <a:fillRect l="-30810" t="-21440" r="-98383"/>
              </a:stretch>
            </a:blipFill>
          </p:spPr>
        </p:sp>
      </p:grpSp>
      <p:pic>
        <p:nvPicPr>
          <p:cNvPr id="15" name="Picture 15"/>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rot="-337329">
            <a:off x="8601640" y="7079895"/>
            <a:ext cx="1106950" cy="2297443"/>
          </a:xfrm>
          <a:prstGeom prst="rect">
            <a:avLst/>
          </a:prstGeom>
        </p:spPr>
      </p:pic>
      <p:pic>
        <p:nvPicPr>
          <p:cNvPr id="16" name="Picture 16"/>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a:fillRect/>
          </a:stretch>
        </p:blipFill>
        <p:spPr>
          <a:xfrm rot="808047">
            <a:off x="6461539" y="2693816"/>
            <a:ext cx="1437441" cy="951325"/>
          </a:xfrm>
          <a:prstGeom prst="rect">
            <a:avLst/>
          </a:prstGeom>
        </p:spPr>
      </p:pic>
      <p:sp>
        <p:nvSpPr>
          <p:cNvPr id="17" name="TextBox 17"/>
          <p:cNvSpPr txBox="1"/>
          <p:nvPr/>
        </p:nvSpPr>
        <p:spPr>
          <a:xfrm>
            <a:off x="8889329" y="1592056"/>
            <a:ext cx="9398671" cy="1797022"/>
          </a:xfrm>
          <a:prstGeom prst="rect">
            <a:avLst/>
          </a:prstGeom>
        </p:spPr>
        <p:txBody>
          <a:bodyPr lIns="0" tIns="0" rIns="0" bIns="0" rtlCol="0" anchor="t">
            <a:spAutoFit/>
          </a:bodyPr>
          <a:lstStyle/>
          <a:p>
            <a:pPr algn="ctr">
              <a:lnSpc>
                <a:spcPts val="9999"/>
              </a:lnSpc>
            </a:pPr>
            <a:r>
              <a:rPr lang="en-US" sz="9999">
                <a:solidFill>
                  <a:srgbClr val="845B44"/>
                </a:solidFill>
                <a:latin typeface="Baloo"/>
              </a:rPr>
              <a:t>Phân tích đề tài </a:t>
            </a:r>
          </a:p>
        </p:txBody>
      </p:sp>
      <p:sp>
        <p:nvSpPr>
          <p:cNvPr id="18" name="TextBox 18"/>
          <p:cNvSpPr txBox="1"/>
          <p:nvPr/>
        </p:nvSpPr>
        <p:spPr>
          <a:xfrm>
            <a:off x="10571399" y="4821625"/>
            <a:ext cx="6687901" cy="3852545"/>
          </a:xfrm>
          <a:prstGeom prst="rect">
            <a:avLst/>
          </a:prstGeom>
        </p:spPr>
        <p:txBody>
          <a:bodyPr lIns="0" tIns="0" rIns="0" bIns="0" rtlCol="0" anchor="t">
            <a:spAutoFit/>
          </a:bodyPr>
          <a:lstStyle/>
          <a:p>
            <a:pPr algn="ctr">
              <a:lnSpc>
                <a:spcPts val="4420"/>
              </a:lnSpc>
            </a:pPr>
            <a:r>
              <a:rPr lang="en-US" sz="3400" spc="102">
                <a:solidFill>
                  <a:srgbClr val="845B44"/>
                </a:solidFill>
                <a:latin typeface="Nunito Bold"/>
              </a:rPr>
              <a:t> </a:t>
            </a:r>
            <a:r>
              <a:rPr lang="en-US" sz="3400" spc="102">
                <a:solidFill>
                  <a:srgbClr val="845B44"/>
                </a:solidFill>
                <a:latin typeface="Nunito Bold Bold"/>
              </a:rPr>
              <a:t>Phân tích yêu cầu hệ thống</a:t>
            </a:r>
          </a:p>
          <a:p>
            <a:pPr algn="ctr">
              <a:lnSpc>
                <a:spcPts val="4420"/>
              </a:lnSpc>
            </a:pPr>
            <a:r>
              <a:rPr lang="en-US" sz="3400" spc="102">
                <a:solidFill>
                  <a:srgbClr val="845B44"/>
                </a:solidFill>
                <a:latin typeface="Nunito Bold"/>
              </a:rPr>
              <a:t>“Hệ thống quản lý cửa hàng café” trên máy tính phải đáp ứng được tất cả các nhu cầu của việc quản lý và vận hành cửa hàng café.</a:t>
            </a:r>
          </a:p>
          <a:p>
            <a:pPr algn="ctr">
              <a:lnSpc>
                <a:spcPts val="4420"/>
              </a:lnSpc>
            </a:pPr>
            <a:endParaRPr lang="en-US" sz="3400" spc="102">
              <a:solidFill>
                <a:srgbClr val="845B44"/>
              </a:solidFill>
              <a:latin typeface="Nunito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1E1D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13017">
            <a:off x="5312803" y="3068905"/>
            <a:ext cx="2639257" cy="1007716"/>
          </a:xfrm>
          <a:prstGeom prst="rect">
            <a:avLst/>
          </a:prstGeom>
        </p:spPr>
      </p:pic>
      <p:pic>
        <p:nvPicPr>
          <p:cNvPr id="3" name="Picture 3"/>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425914">
            <a:off x="-347496" y="6127692"/>
            <a:ext cx="1954464" cy="2770503"/>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98300">
            <a:off x="16132038" y="1137780"/>
            <a:ext cx="2254524" cy="3492925"/>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9885098">
            <a:off x="16874556" y="7612206"/>
            <a:ext cx="1204226" cy="1752181"/>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1410206" flipH="1">
            <a:off x="1254209" y="1905275"/>
            <a:ext cx="435291" cy="1221479"/>
          </a:xfrm>
          <a:prstGeom prst="rect">
            <a:avLst/>
          </a:prstGeom>
        </p:spPr>
      </p:pic>
      <p:grpSp>
        <p:nvGrpSpPr>
          <p:cNvPr id="7" name="Group 7"/>
          <p:cNvGrpSpPr/>
          <p:nvPr/>
        </p:nvGrpSpPr>
        <p:grpSpPr>
          <a:xfrm>
            <a:off x="2994346" y="4267220"/>
            <a:ext cx="487929" cy="487929"/>
            <a:chOff x="0" y="0"/>
            <a:chExt cx="812800" cy="812800"/>
          </a:xfrm>
        </p:grpSpPr>
        <p:sp>
          <p:nvSpPr>
            <p:cNvPr id="8" name="Freeform 8"/>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0" name="TextBox 10"/>
          <p:cNvSpPr txBox="1"/>
          <p:nvPr/>
        </p:nvSpPr>
        <p:spPr>
          <a:xfrm>
            <a:off x="3773699" y="1192940"/>
            <a:ext cx="10999822" cy="1969943"/>
          </a:xfrm>
          <a:prstGeom prst="rect">
            <a:avLst/>
          </a:prstGeom>
        </p:spPr>
        <p:txBody>
          <a:bodyPr lIns="0" tIns="0" rIns="0" bIns="0" rtlCol="0" anchor="t">
            <a:spAutoFit/>
          </a:bodyPr>
          <a:lstStyle/>
          <a:p>
            <a:pPr algn="ctr">
              <a:lnSpc>
                <a:spcPts val="9999"/>
              </a:lnSpc>
            </a:pPr>
            <a:r>
              <a:rPr lang="en-US" sz="9999">
                <a:solidFill>
                  <a:srgbClr val="845B44"/>
                </a:solidFill>
                <a:latin typeface="Baloo"/>
              </a:rPr>
              <a:t>Yêu cầu chức năng</a:t>
            </a:r>
          </a:p>
        </p:txBody>
      </p:sp>
      <p:sp>
        <p:nvSpPr>
          <p:cNvPr id="11" name="TextBox 11"/>
          <p:cNvSpPr txBox="1"/>
          <p:nvPr/>
        </p:nvSpPr>
        <p:spPr>
          <a:xfrm>
            <a:off x="3763859" y="4257851"/>
            <a:ext cx="4700055" cy="1090295"/>
          </a:xfrm>
          <a:prstGeom prst="rect">
            <a:avLst/>
          </a:prstGeom>
        </p:spPr>
        <p:txBody>
          <a:bodyPr lIns="0" tIns="0" rIns="0" bIns="0" rtlCol="0" anchor="t">
            <a:spAutoFit/>
          </a:bodyPr>
          <a:lstStyle/>
          <a:p>
            <a:pPr>
              <a:lnSpc>
                <a:spcPts val="4420"/>
              </a:lnSpc>
            </a:pPr>
            <a:r>
              <a:rPr lang="en-US" sz="3400" spc="102">
                <a:solidFill>
                  <a:srgbClr val="845B44"/>
                </a:solidFill>
                <a:latin typeface="Nunito Bold"/>
              </a:rPr>
              <a:t>Đăng nhập hệ thống</a:t>
            </a:r>
          </a:p>
          <a:p>
            <a:pPr>
              <a:lnSpc>
                <a:spcPts val="4420"/>
              </a:lnSpc>
            </a:pPr>
            <a:endParaRPr lang="en-US" sz="3400" spc="102">
              <a:solidFill>
                <a:srgbClr val="845B44"/>
              </a:solidFill>
              <a:latin typeface="Nunito Bold"/>
            </a:endParaRPr>
          </a:p>
        </p:txBody>
      </p:sp>
      <p:grpSp>
        <p:nvGrpSpPr>
          <p:cNvPr id="12" name="Group 12"/>
          <p:cNvGrpSpPr/>
          <p:nvPr/>
        </p:nvGrpSpPr>
        <p:grpSpPr>
          <a:xfrm>
            <a:off x="2994346" y="6296804"/>
            <a:ext cx="487929" cy="487929"/>
            <a:chOff x="0" y="0"/>
            <a:chExt cx="812800" cy="812800"/>
          </a:xfrm>
        </p:grpSpPr>
        <p:sp>
          <p:nvSpPr>
            <p:cNvPr id="13" name="Freeform 1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14" name="TextBox 1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5" name="Group 15"/>
          <p:cNvGrpSpPr/>
          <p:nvPr/>
        </p:nvGrpSpPr>
        <p:grpSpPr>
          <a:xfrm>
            <a:off x="2994346" y="5323101"/>
            <a:ext cx="487929" cy="487929"/>
            <a:chOff x="0" y="0"/>
            <a:chExt cx="812800" cy="812800"/>
          </a:xfrm>
        </p:grpSpPr>
        <p:sp>
          <p:nvSpPr>
            <p:cNvPr id="16" name="Freeform 1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17" name="TextBox 1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8" name="TextBox 18"/>
          <p:cNvSpPr txBox="1"/>
          <p:nvPr/>
        </p:nvSpPr>
        <p:spPr>
          <a:xfrm>
            <a:off x="3773699" y="5434027"/>
            <a:ext cx="3978852" cy="448310"/>
          </a:xfrm>
          <a:prstGeom prst="rect">
            <a:avLst/>
          </a:prstGeom>
        </p:spPr>
        <p:txBody>
          <a:bodyPr lIns="0" tIns="0" rIns="0" bIns="0" rtlCol="0" anchor="t">
            <a:spAutoFit/>
          </a:bodyPr>
          <a:lstStyle/>
          <a:p>
            <a:pPr algn="ctr">
              <a:lnSpc>
                <a:spcPts val="3399"/>
              </a:lnSpc>
              <a:spcBef>
                <a:spcPct val="0"/>
              </a:spcBef>
            </a:pPr>
            <a:r>
              <a:rPr lang="en-US" sz="3399" spc="169">
                <a:solidFill>
                  <a:srgbClr val="845B44"/>
                </a:solidFill>
                <a:latin typeface="Nunito Bold"/>
              </a:rPr>
              <a:t>Quản lý nhân viên</a:t>
            </a:r>
          </a:p>
        </p:txBody>
      </p:sp>
      <p:sp>
        <p:nvSpPr>
          <p:cNvPr id="19" name="TextBox 19"/>
          <p:cNvSpPr txBox="1"/>
          <p:nvPr/>
        </p:nvSpPr>
        <p:spPr>
          <a:xfrm>
            <a:off x="3763859" y="6349951"/>
            <a:ext cx="7165831" cy="448310"/>
          </a:xfrm>
          <a:prstGeom prst="rect">
            <a:avLst/>
          </a:prstGeom>
        </p:spPr>
        <p:txBody>
          <a:bodyPr lIns="0" tIns="0" rIns="0" bIns="0" rtlCol="0" anchor="t">
            <a:spAutoFit/>
          </a:bodyPr>
          <a:lstStyle/>
          <a:p>
            <a:pPr algn="ctr">
              <a:lnSpc>
                <a:spcPts val="3399"/>
              </a:lnSpc>
              <a:spcBef>
                <a:spcPct val="0"/>
              </a:spcBef>
            </a:pPr>
            <a:r>
              <a:rPr lang="en-US" sz="3399" spc="169">
                <a:solidFill>
                  <a:srgbClr val="845B44"/>
                </a:solidFill>
                <a:latin typeface="Nunito Bold"/>
              </a:rPr>
              <a:t>Quản lý danh sách các sản phẩm</a:t>
            </a:r>
          </a:p>
        </p:txBody>
      </p:sp>
      <p:grpSp>
        <p:nvGrpSpPr>
          <p:cNvPr id="20" name="Group 20"/>
          <p:cNvGrpSpPr/>
          <p:nvPr/>
        </p:nvGrpSpPr>
        <p:grpSpPr>
          <a:xfrm>
            <a:off x="2994346" y="7318133"/>
            <a:ext cx="487929" cy="487929"/>
            <a:chOff x="0" y="0"/>
            <a:chExt cx="812800" cy="812800"/>
          </a:xfrm>
        </p:grpSpPr>
        <p:sp>
          <p:nvSpPr>
            <p:cNvPr id="21" name="Freeform 21"/>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22" name="TextBox 2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11211274" y="8339462"/>
            <a:ext cx="487929" cy="487929"/>
            <a:chOff x="0" y="0"/>
            <a:chExt cx="812800" cy="812800"/>
          </a:xfrm>
        </p:grpSpPr>
        <p:sp>
          <p:nvSpPr>
            <p:cNvPr id="24" name="Freeform 24"/>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25" name="TextBox 2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2994346" y="8291837"/>
            <a:ext cx="487929" cy="487929"/>
            <a:chOff x="0" y="0"/>
            <a:chExt cx="812800" cy="812800"/>
          </a:xfrm>
        </p:grpSpPr>
        <p:sp>
          <p:nvSpPr>
            <p:cNvPr id="27" name="Freeform 27"/>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28" name="TextBox 2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1211274" y="7318133"/>
            <a:ext cx="487929" cy="487929"/>
            <a:chOff x="0" y="0"/>
            <a:chExt cx="812800" cy="812800"/>
          </a:xfrm>
        </p:grpSpPr>
        <p:sp>
          <p:nvSpPr>
            <p:cNvPr id="30" name="Freeform 30"/>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31" name="TextBox 31"/>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2" name="Group 32"/>
          <p:cNvGrpSpPr/>
          <p:nvPr/>
        </p:nvGrpSpPr>
        <p:grpSpPr>
          <a:xfrm>
            <a:off x="11211274" y="6296804"/>
            <a:ext cx="487929" cy="487929"/>
            <a:chOff x="0" y="0"/>
            <a:chExt cx="812800" cy="812800"/>
          </a:xfrm>
        </p:grpSpPr>
        <p:sp>
          <p:nvSpPr>
            <p:cNvPr id="33" name="Freeform 33"/>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34" name="TextBox 34"/>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5" name="Group 35"/>
          <p:cNvGrpSpPr/>
          <p:nvPr/>
        </p:nvGrpSpPr>
        <p:grpSpPr>
          <a:xfrm>
            <a:off x="11211274" y="5367352"/>
            <a:ext cx="487929" cy="487929"/>
            <a:chOff x="0" y="0"/>
            <a:chExt cx="812800" cy="812800"/>
          </a:xfrm>
        </p:grpSpPr>
        <p:sp>
          <p:nvSpPr>
            <p:cNvPr id="36" name="Freeform 3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37" name="TextBox 3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38" name="Group 38"/>
          <p:cNvGrpSpPr/>
          <p:nvPr/>
        </p:nvGrpSpPr>
        <p:grpSpPr>
          <a:xfrm>
            <a:off x="11211274" y="4286426"/>
            <a:ext cx="487929" cy="487929"/>
            <a:chOff x="0" y="0"/>
            <a:chExt cx="812800" cy="812800"/>
          </a:xfrm>
        </p:grpSpPr>
        <p:sp>
          <p:nvSpPr>
            <p:cNvPr id="39" name="Freeform 39"/>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845B44"/>
            </a:solidFill>
          </p:spPr>
        </p:sp>
        <p:sp>
          <p:nvSpPr>
            <p:cNvPr id="40" name="TextBox 4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41" name="TextBox 41"/>
          <p:cNvSpPr txBox="1"/>
          <p:nvPr/>
        </p:nvSpPr>
        <p:spPr>
          <a:xfrm>
            <a:off x="3763859" y="7357752"/>
            <a:ext cx="5015562" cy="448310"/>
          </a:xfrm>
          <a:prstGeom prst="rect">
            <a:avLst/>
          </a:prstGeom>
        </p:spPr>
        <p:txBody>
          <a:bodyPr lIns="0" tIns="0" rIns="0" bIns="0" rtlCol="0" anchor="t">
            <a:spAutoFit/>
          </a:bodyPr>
          <a:lstStyle/>
          <a:p>
            <a:pPr algn="ctr">
              <a:lnSpc>
                <a:spcPts val="3399"/>
              </a:lnSpc>
              <a:spcBef>
                <a:spcPct val="0"/>
              </a:spcBef>
            </a:pPr>
            <a:r>
              <a:rPr lang="en-US" sz="3399" spc="169">
                <a:solidFill>
                  <a:srgbClr val="845B44"/>
                </a:solidFill>
                <a:latin typeface="Nunito Bold"/>
              </a:rPr>
              <a:t>Quản lý danh sách bàn</a:t>
            </a:r>
          </a:p>
        </p:txBody>
      </p:sp>
      <p:sp>
        <p:nvSpPr>
          <p:cNvPr id="42" name="TextBox 42"/>
          <p:cNvSpPr txBox="1"/>
          <p:nvPr/>
        </p:nvSpPr>
        <p:spPr>
          <a:xfrm>
            <a:off x="3763859" y="8368037"/>
            <a:ext cx="6440416" cy="448310"/>
          </a:xfrm>
          <a:prstGeom prst="rect">
            <a:avLst/>
          </a:prstGeom>
        </p:spPr>
        <p:txBody>
          <a:bodyPr lIns="0" tIns="0" rIns="0" bIns="0" rtlCol="0" anchor="t">
            <a:spAutoFit/>
          </a:bodyPr>
          <a:lstStyle/>
          <a:p>
            <a:pPr algn="ctr">
              <a:lnSpc>
                <a:spcPts val="3399"/>
              </a:lnSpc>
              <a:spcBef>
                <a:spcPct val="0"/>
              </a:spcBef>
            </a:pPr>
            <a:r>
              <a:rPr lang="en-US" sz="3399" spc="169">
                <a:solidFill>
                  <a:srgbClr val="845B44"/>
                </a:solidFill>
                <a:latin typeface="Nunito Bold"/>
              </a:rPr>
              <a:t>Quản lý dòng tiền, doanh thu</a:t>
            </a:r>
          </a:p>
        </p:txBody>
      </p:sp>
      <p:sp>
        <p:nvSpPr>
          <p:cNvPr id="43" name="TextBox 43"/>
          <p:cNvSpPr txBox="1"/>
          <p:nvPr/>
        </p:nvSpPr>
        <p:spPr>
          <a:xfrm>
            <a:off x="12055996" y="4353101"/>
            <a:ext cx="4609342" cy="448310"/>
          </a:xfrm>
          <a:prstGeom prst="rect">
            <a:avLst/>
          </a:prstGeom>
        </p:spPr>
        <p:txBody>
          <a:bodyPr lIns="0" tIns="0" rIns="0" bIns="0" rtlCol="0" anchor="t">
            <a:spAutoFit/>
          </a:bodyPr>
          <a:lstStyle/>
          <a:p>
            <a:pPr algn="ctr">
              <a:lnSpc>
                <a:spcPts val="3399"/>
              </a:lnSpc>
              <a:spcBef>
                <a:spcPct val="0"/>
              </a:spcBef>
            </a:pPr>
            <a:r>
              <a:rPr lang="en-US" sz="3399" spc="169">
                <a:solidFill>
                  <a:srgbClr val="845B44"/>
                </a:solidFill>
                <a:latin typeface="Nunito Bold"/>
              </a:rPr>
              <a:t>Quản lý lịch sử order</a:t>
            </a:r>
          </a:p>
        </p:txBody>
      </p:sp>
      <p:sp>
        <p:nvSpPr>
          <p:cNvPr id="44" name="TextBox 44"/>
          <p:cNvSpPr txBox="1"/>
          <p:nvPr/>
        </p:nvSpPr>
        <p:spPr>
          <a:xfrm>
            <a:off x="12055996" y="5362719"/>
            <a:ext cx="5760027" cy="448310"/>
          </a:xfrm>
          <a:prstGeom prst="rect">
            <a:avLst/>
          </a:prstGeom>
        </p:spPr>
        <p:txBody>
          <a:bodyPr lIns="0" tIns="0" rIns="0" bIns="0" rtlCol="0" anchor="t">
            <a:spAutoFit/>
          </a:bodyPr>
          <a:lstStyle/>
          <a:p>
            <a:pPr algn="ctr">
              <a:lnSpc>
                <a:spcPts val="3399"/>
              </a:lnSpc>
              <a:spcBef>
                <a:spcPct val="0"/>
              </a:spcBef>
            </a:pPr>
            <a:r>
              <a:rPr lang="en-US" sz="3399" spc="169">
                <a:solidFill>
                  <a:srgbClr val="845B44"/>
                </a:solidFill>
                <a:latin typeface="Nunito Bold"/>
              </a:rPr>
              <a:t>Quản lý danh sách sự kiện</a:t>
            </a:r>
          </a:p>
        </p:txBody>
      </p:sp>
      <p:sp>
        <p:nvSpPr>
          <p:cNvPr id="45" name="TextBox 45"/>
          <p:cNvSpPr txBox="1"/>
          <p:nvPr/>
        </p:nvSpPr>
        <p:spPr>
          <a:xfrm>
            <a:off x="12055996" y="6373004"/>
            <a:ext cx="5940028" cy="448310"/>
          </a:xfrm>
          <a:prstGeom prst="rect">
            <a:avLst/>
          </a:prstGeom>
        </p:spPr>
        <p:txBody>
          <a:bodyPr lIns="0" tIns="0" rIns="0" bIns="0" rtlCol="0" anchor="t">
            <a:spAutoFit/>
          </a:bodyPr>
          <a:lstStyle/>
          <a:p>
            <a:pPr algn="ctr">
              <a:lnSpc>
                <a:spcPts val="3399"/>
              </a:lnSpc>
              <a:spcBef>
                <a:spcPct val="0"/>
              </a:spcBef>
            </a:pPr>
            <a:r>
              <a:rPr lang="en-US" sz="3399" spc="169">
                <a:solidFill>
                  <a:srgbClr val="845B44"/>
                </a:solidFill>
                <a:latin typeface="Nunito Bold"/>
              </a:rPr>
              <a:t>Quản lý danh sách voucher</a:t>
            </a:r>
          </a:p>
        </p:txBody>
      </p:sp>
      <p:sp>
        <p:nvSpPr>
          <p:cNvPr id="46" name="TextBox 46"/>
          <p:cNvSpPr txBox="1"/>
          <p:nvPr/>
        </p:nvSpPr>
        <p:spPr>
          <a:xfrm>
            <a:off x="12055996" y="7322127"/>
            <a:ext cx="3806212" cy="448310"/>
          </a:xfrm>
          <a:prstGeom prst="rect">
            <a:avLst/>
          </a:prstGeom>
        </p:spPr>
        <p:txBody>
          <a:bodyPr lIns="0" tIns="0" rIns="0" bIns="0" rtlCol="0" anchor="t">
            <a:spAutoFit/>
          </a:bodyPr>
          <a:lstStyle/>
          <a:p>
            <a:pPr algn="ctr">
              <a:lnSpc>
                <a:spcPts val="3399"/>
              </a:lnSpc>
              <a:spcBef>
                <a:spcPct val="0"/>
              </a:spcBef>
            </a:pPr>
            <a:r>
              <a:rPr lang="en-US" sz="3399" spc="169">
                <a:solidFill>
                  <a:srgbClr val="845B44"/>
                </a:solidFill>
                <a:latin typeface="Nunito Bold"/>
              </a:rPr>
              <a:t>Quản lý hệ thống</a:t>
            </a:r>
          </a:p>
        </p:txBody>
      </p:sp>
      <p:sp>
        <p:nvSpPr>
          <p:cNvPr id="47" name="TextBox 47"/>
          <p:cNvSpPr txBox="1"/>
          <p:nvPr/>
        </p:nvSpPr>
        <p:spPr>
          <a:xfrm>
            <a:off x="12055996" y="8297479"/>
            <a:ext cx="4063928" cy="448310"/>
          </a:xfrm>
          <a:prstGeom prst="rect">
            <a:avLst/>
          </a:prstGeom>
        </p:spPr>
        <p:txBody>
          <a:bodyPr lIns="0" tIns="0" rIns="0" bIns="0" rtlCol="0" anchor="t">
            <a:spAutoFit/>
          </a:bodyPr>
          <a:lstStyle/>
          <a:p>
            <a:pPr algn="ctr">
              <a:lnSpc>
                <a:spcPts val="3399"/>
              </a:lnSpc>
              <a:spcBef>
                <a:spcPct val="0"/>
              </a:spcBef>
            </a:pPr>
            <a:r>
              <a:rPr lang="en-US" sz="3399" spc="169">
                <a:solidFill>
                  <a:srgbClr val="845B44"/>
                </a:solidFill>
                <a:latin typeface="Nunito Bold"/>
              </a:rPr>
              <a:t>Trích xuất báo cáo</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6F1EE"/>
        </a:solidFill>
        <a:effectLst/>
      </p:bgPr>
    </p:bg>
    <p:spTree>
      <p:nvGrpSpPr>
        <p:cNvPr id="1" name=""/>
        <p:cNvGrpSpPr/>
        <p:nvPr/>
      </p:nvGrpSpPr>
      <p:grpSpPr>
        <a:xfrm>
          <a:off x="0" y="0"/>
          <a:ext cx="0" cy="0"/>
          <a:chOff x="0" y="0"/>
          <a:chExt cx="0" cy="0"/>
        </a:xfrm>
      </p:grpSpPr>
      <p:sp>
        <p:nvSpPr>
          <p:cNvPr id="2" name="TextBox 2"/>
          <p:cNvSpPr txBox="1"/>
          <p:nvPr/>
        </p:nvSpPr>
        <p:spPr>
          <a:xfrm>
            <a:off x="686705" y="2182753"/>
            <a:ext cx="17021351" cy="1390303"/>
          </a:xfrm>
          <a:prstGeom prst="rect">
            <a:avLst/>
          </a:prstGeom>
        </p:spPr>
        <p:txBody>
          <a:bodyPr lIns="0" tIns="0" rIns="0" bIns="0" rtlCol="0" anchor="t">
            <a:spAutoFit/>
          </a:bodyPr>
          <a:lstStyle/>
          <a:p>
            <a:pPr algn="ctr">
              <a:lnSpc>
                <a:spcPts val="10486"/>
              </a:lnSpc>
            </a:pPr>
            <a:r>
              <a:rPr lang="en-US" sz="10486">
                <a:solidFill>
                  <a:srgbClr val="373330"/>
                </a:solidFill>
                <a:latin typeface="Baloo"/>
              </a:rPr>
              <a:t>Các công việc cần giải quyết</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049805" flipH="1">
            <a:off x="-3635372" y="-5514670"/>
            <a:ext cx="7922959" cy="785093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785940">
            <a:off x="13312990" y="6850151"/>
            <a:ext cx="5755368" cy="6158468"/>
          </a:xfrm>
          <a:prstGeom prst="rect">
            <a:avLst/>
          </a:prstGeom>
        </p:spPr>
      </p:pic>
      <p:grpSp>
        <p:nvGrpSpPr>
          <p:cNvPr id="5" name="Group 5"/>
          <p:cNvGrpSpPr/>
          <p:nvPr/>
        </p:nvGrpSpPr>
        <p:grpSpPr>
          <a:xfrm>
            <a:off x="2994346" y="4267220"/>
            <a:ext cx="487929" cy="487929"/>
            <a:chOff x="0" y="0"/>
            <a:chExt cx="812800" cy="812800"/>
          </a:xfrm>
        </p:grpSpPr>
        <p:sp>
          <p:nvSpPr>
            <p:cNvPr id="6" name="Freeform 6"/>
            <p:cNvSpPr/>
            <p:nvPr/>
          </p:nvSpPr>
          <p:spPr>
            <a:xfrm>
              <a:off x="1813" y="0"/>
              <a:ext cx="809173" cy="812800"/>
            </a:xfrm>
            <a:custGeom>
              <a:avLst/>
              <a:gdLst/>
              <a:ahLst/>
              <a:cxnLst/>
              <a:rect l="l" t="t" r="r" b="b"/>
              <a:pathLst>
                <a:path w="809173" h="812800">
                  <a:moveTo>
                    <a:pt x="404587" y="0"/>
                  </a:moveTo>
                  <a:cubicBezTo>
                    <a:pt x="628326" y="1001"/>
                    <a:pt x="809174" y="182659"/>
                    <a:pt x="809174" y="406400"/>
                  </a:cubicBezTo>
                  <a:cubicBezTo>
                    <a:pt x="809174" y="630141"/>
                    <a:pt x="628326" y="811799"/>
                    <a:pt x="404587" y="812800"/>
                  </a:cubicBezTo>
                  <a:cubicBezTo>
                    <a:pt x="180848" y="811799"/>
                    <a:pt x="0" y="630141"/>
                    <a:pt x="0" y="406400"/>
                  </a:cubicBezTo>
                  <a:cubicBezTo>
                    <a:pt x="0" y="182659"/>
                    <a:pt x="180848" y="1001"/>
                    <a:pt x="404587" y="0"/>
                  </a:cubicBezTo>
                  <a:close/>
                </a:path>
              </a:pathLst>
            </a:custGeom>
            <a:solidFill>
              <a:srgbClr val="373330"/>
            </a:solidFill>
          </p:spPr>
        </p:sp>
        <p:sp>
          <p:nvSpPr>
            <p:cNvPr id="7" name="TextBox 7"/>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pic>
        <p:nvPicPr>
          <p:cNvPr id="8" name="Picture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368477">
            <a:off x="1455522" y="6377749"/>
            <a:ext cx="1539591" cy="2512686"/>
          </a:xfrm>
          <a:prstGeom prst="rect">
            <a:avLst/>
          </a:prstGeom>
        </p:spPr>
      </p:pic>
      <p:pic>
        <p:nvPicPr>
          <p:cNvPr id="9" name="Picture 9"/>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476758" flipH="1">
            <a:off x="15656032" y="4792325"/>
            <a:ext cx="1954464" cy="2770503"/>
          </a:xfrm>
          <a:prstGeom prst="rect">
            <a:avLst/>
          </a:prstGeom>
        </p:spPr>
      </p:pic>
      <p:sp>
        <p:nvSpPr>
          <p:cNvPr id="10" name="TextBox 10"/>
          <p:cNvSpPr txBox="1"/>
          <p:nvPr/>
        </p:nvSpPr>
        <p:spPr>
          <a:xfrm>
            <a:off x="3851695" y="4333895"/>
            <a:ext cx="11934871" cy="1305560"/>
          </a:xfrm>
          <a:prstGeom prst="rect">
            <a:avLst/>
          </a:prstGeom>
        </p:spPr>
        <p:txBody>
          <a:bodyPr lIns="0" tIns="0" rIns="0" bIns="0" rtlCol="0" anchor="t">
            <a:spAutoFit/>
          </a:bodyPr>
          <a:lstStyle/>
          <a:p>
            <a:pPr algn="ctr">
              <a:lnSpc>
                <a:spcPts val="3399"/>
              </a:lnSpc>
              <a:spcBef>
                <a:spcPct val="0"/>
              </a:spcBef>
            </a:pPr>
            <a:r>
              <a:rPr lang="en-US" sz="3399" spc="169">
                <a:solidFill>
                  <a:srgbClr val="373330"/>
                </a:solidFill>
                <a:latin typeface="Nunito Bold"/>
              </a:rPr>
              <a:t>Xây dựng các chức năng yêu cầu trên thành ứng dụng trên máy tính bằng ngôn ngữ lập trình C#, cùng với hệ quản trị cơ sở dữ liệu SQL Server.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1E1D8"/>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1028700" y="-1176895"/>
            <a:ext cx="16139932" cy="6976350"/>
            <a:chOff x="0" y="0"/>
            <a:chExt cx="12407900" cy="5363210"/>
          </a:xfrm>
        </p:grpSpPr>
        <p:sp>
          <p:nvSpPr>
            <p:cNvPr id="3" name="Freeform 3"/>
            <p:cNvSpPr/>
            <p:nvPr/>
          </p:nvSpPr>
          <p:spPr>
            <a:xfrm>
              <a:off x="-1188720" y="-1299210"/>
              <a:ext cx="14579600" cy="7821930"/>
            </a:xfrm>
            <a:custGeom>
              <a:avLst/>
              <a:gdLst/>
              <a:ahLst/>
              <a:cxnLst/>
              <a:rect l="l" t="t" r="r" b="b"/>
              <a:pathLst>
                <a:path w="14579600" h="7821930">
                  <a:moveTo>
                    <a:pt x="1446530" y="2216150"/>
                  </a:moveTo>
                  <a:cubicBezTo>
                    <a:pt x="2578100" y="0"/>
                    <a:pt x="6996430" y="2960370"/>
                    <a:pt x="8751570" y="1879600"/>
                  </a:cubicBezTo>
                  <a:cubicBezTo>
                    <a:pt x="11271250" y="328930"/>
                    <a:pt x="14579600" y="2044700"/>
                    <a:pt x="13321030" y="5191760"/>
                  </a:cubicBezTo>
                  <a:cubicBezTo>
                    <a:pt x="12679680" y="6795770"/>
                    <a:pt x="9763759" y="5523230"/>
                    <a:pt x="8426450" y="6164580"/>
                  </a:cubicBezTo>
                  <a:cubicBezTo>
                    <a:pt x="4964430" y="7821930"/>
                    <a:pt x="0" y="5048250"/>
                    <a:pt x="1446531" y="2216150"/>
                  </a:cubicBezTo>
                  <a:close/>
                </a:path>
              </a:pathLst>
            </a:custGeom>
            <a:blipFill>
              <a:blip r:embed="rId2"/>
              <a:stretch>
                <a:fillRect l="-3632" t="-123474" b="-136077"/>
              </a:stretch>
            </a:blipFill>
          </p:spPr>
        </p:sp>
      </p:grpSp>
      <p:pic>
        <p:nvPicPr>
          <p:cNvPr id="4" name="Picture 4"/>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1091608">
            <a:off x="15436498" y="3151084"/>
            <a:ext cx="2429112" cy="1983039"/>
          </a:xfrm>
          <a:prstGeom prst="rect">
            <a:avLst/>
          </a:prstGeom>
        </p:spPr>
      </p:pic>
      <p:pic>
        <p:nvPicPr>
          <p:cNvPr id="5" name="Picture 5"/>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4498805">
            <a:off x="413064" y="2339487"/>
            <a:ext cx="1243287" cy="1809015"/>
          </a:xfrm>
          <a:prstGeom prst="rect">
            <a:avLst/>
          </a:prstGeom>
        </p:spPr>
      </p:pic>
      <p:pic>
        <p:nvPicPr>
          <p:cNvPr id="6" name="Picture 6"/>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rot="-339761">
            <a:off x="8393782" y="6623676"/>
            <a:ext cx="2062170" cy="2402952"/>
          </a:xfrm>
          <a:prstGeom prst="rect">
            <a:avLst/>
          </a:prstGeom>
        </p:spPr>
      </p:pic>
      <p:sp>
        <p:nvSpPr>
          <p:cNvPr id="7" name="TextBox 7"/>
          <p:cNvSpPr txBox="1"/>
          <p:nvPr/>
        </p:nvSpPr>
        <p:spPr>
          <a:xfrm rot="-226895">
            <a:off x="6203353" y="1649767"/>
            <a:ext cx="4860317" cy="1513264"/>
          </a:xfrm>
          <a:prstGeom prst="rect">
            <a:avLst/>
          </a:prstGeom>
        </p:spPr>
        <p:txBody>
          <a:bodyPr lIns="0" tIns="0" rIns="0" bIns="0" rtlCol="0" anchor="t">
            <a:spAutoFit/>
          </a:bodyPr>
          <a:lstStyle/>
          <a:p>
            <a:pPr algn="ctr">
              <a:lnSpc>
                <a:spcPts val="9999"/>
              </a:lnSpc>
            </a:pPr>
            <a:r>
              <a:rPr lang="en-US" sz="9999">
                <a:solidFill>
                  <a:srgbClr val="FFF9F9"/>
                </a:solidFill>
                <a:latin typeface="Baloo"/>
              </a:rPr>
              <a:t>Thiết kế</a:t>
            </a:r>
          </a:p>
        </p:txBody>
      </p:sp>
      <p:sp>
        <p:nvSpPr>
          <p:cNvPr id="8" name="TextBox 8"/>
          <p:cNvSpPr txBox="1"/>
          <p:nvPr/>
        </p:nvSpPr>
        <p:spPr>
          <a:xfrm>
            <a:off x="1502303" y="7100570"/>
            <a:ext cx="6254035" cy="3272155"/>
          </a:xfrm>
          <a:prstGeom prst="rect">
            <a:avLst/>
          </a:prstGeom>
        </p:spPr>
        <p:txBody>
          <a:bodyPr lIns="0" tIns="0" rIns="0" bIns="0" rtlCol="0" anchor="t">
            <a:spAutoFit/>
          </a:bodyPr>
          <a:lstStyle/>
          <a:p>
            <a:pPr>
              <a:lnSpc>
                <a:spcPts val="3740"/>
              </a:lnSpc>
            </a:pPr>
            <a:r>
              <a:rPr lang="en-US" sz="3400" spc="102">
                <a:solidFill>
                  <a:srgbClr val="845B44"/>
                </a:solidFill>
                <a:latin typeface="Nunito Bold"/>
              </a:rPr>
              <a:t>Việc quản lý cửa hàng café để có thể lưu trữ dữ liệu thì phải cần kết nối với cơ sở dữ liệu, ở đây chúng ta chọn kết nối với hệ quản trị cơ sở dữ liệu SQL Server.</a:t>
            </a:r>
          </a:p>
          <a:p>
            <a:pPr>
              <a:lnSpc>
                <a:spcPts val="3740"/>
              </a:lnSpc>
            </a:pPr>
            <a:endParaRPr lang="en-US" sz="3400" spc="102">
              <a:solidFill>
                <a:srgbClr val="845B44"/>
              </a:solidFill>
              <a:latin typeface="Nunito Bold"/>
            </a:endParaRPr>
          </a:p>
        </p:txBody>
      </p:sp>
      <p:sp>
        <p:nvSpPr>
          <p:cNvPr id="9" name="TextBox 9"/>
          <p:cNvSpPr txBox="1"/>
          <p:nvPr/>
        </p:nvSpPr>
        <p:spPr>
          <a:xfrm>
            <a:off x="10975810" y="7100570"/>
            <a:ext cx="7138660" cy="3272155"/>
          </a:xfrm>
          <a:prstGeom prst="rect">
            <a:avLst/>
          </a:prstGeom>
        </p:spPr>
        <p:txBody>
          <a:bodyPr lIns="0" tIns="0" rIns="0" bIns="0" rtlCol="0" anchor="t">
            <a:spAutoFit/>
          </a:bodyPr>
          <a:lstStyle/>
          <a:p>
            <a:pPr marL="734063" lvl="1" indent="-367031">
              <a:lnSpc>
                <a:spcPts val="3740"/>
              </a:lnSpc>
              <a:buFont typeface="Arial"/>
              <a:buChar char="•"/>
            </a:pPr>
            <a:r>
              <a:rPr lang="en-US" sz="3400" spc="102">
                <a:solidFill>
                  <a:srgbClr val="845B44"/>
                </a:solidFill>
                <a:latin typeface="Nunito Bold"/>
              </a:rPr>
              <a:t>Giao diện đăng nhập</a:t>
            </a:r>
          </a:p>
          <a:p>
            <a:pPr marL="734063" lvl="1" indent="-367031">
              <a:lnSpc>
                <a:spcPts val="3740"/>
              </a:lnSpc>
              <a:buFont typeface="Arial"/>
              <a:buChar char="•"/>
            </a:pPr>
            <a:r>
              <a:rPr lang="en-US" sz="3400" spc="102">
                <a:solidFill>
                  <a:srgbClr val="845B44"/>
                </a:solidFill>
                <a:latin typeface="Nunito Bold"/>
              </a:rPr>
              <a:t>Giao diện chính</a:t>
            </a:r>
          </a:p>
          <a:p>
            <a:pPr marL="734063" lvl="1" indent="-367031">
              <a:lnSpc>
                <a:spcPts val="3740"/>
              </a:lnSpc>
              <a:buFont typeface="Arial"/>
              <a:buChar char="•"/>
            </a:pPr>
            <a:r>
              <a:rPr lang="en-US" sz="3400" spc="102">
                <a:solidFill>
                  <a:srgbClr val="845B44"/>
                </a:solidFill>
                <a:latin typeface="Nunito Bold"/>
              </a:rPr>
              <a:t>Giao diện thông tin tài khoản </a:t>
            </a:r>
          </a:p>
          <a:p>
            <a:pPr marL="734063" lvl="1" indent="-367031">
              <a:lnSpc>
                <a:spcPts val="3740"/>
              </a:lnSpc>
              <a:buFont typeface="Arial"/>
              <a:buChar char="•"/>
            </a:pPr>
            <a:r>
              <a:rPr lang="en-US" sz="3400" spc="102">
                <a:solidFill>
                  <a:srgbClr val="845B44"/>
                </a:solidFill>
                <a:latin typeface="Nunito Bold"/>
              </a:rPr>
              <a:t>Giao diện bàn</a:t>
            </a:r>
          </a:p>
          <a:p>
            <a:pPr marL="734063" lvl="1" indent="-367031">
              <a:lnSpc>
                <a:spcPts val="3740"/>
              </a:lnSpc>
              <a:buFont typeface="Arial"/>
              <a:buChar char="•"/>
            </a:pPr>
            <a:r>
              <a:rPr lang="en-US" sz="3400" spc="102">
                <a:solidFill>
                  <a:srgbClr val="845B44"/>
                </a:solidFill>
                <a:latin typeface="Nunito Bold"/>
              </a:rPr>
              <a:t>Giao diện sản phẩm</a:t>
            </a:r>
          </a:p>
          <a:p>
            <a:pPr>
              <a:lnSpc>
                <a:spcPts val="3740"/>
              </a:lnSpc>
            </a:pPr>
            <a:endParaRPr lang="en-US" sz="3400" spc="102">
              <a:solidFill>
                <a:srgbClr val="845B44"/>
              </a:solidFill>
              <a:latin typeface="Nunito Bold"/>
            </a:endParaRPr>
          </a:p>
          <a:p>
            <a:pPr>
              <a:lnSpc>
                <a:spcPts val="3740"/>
              </a:lnSpc>
            </a:pPr>
            <a:r>
              <a:rPr lang="en-US" sz="3400" spc="102">
                <a:solidFill>
                  <a:srgbClr val="845B44"/>
                </a:solidFill>
                <a:latin typeface="Nunito Bold"/>
              </a:rPr>
              <a:t>   </a:t>
            </a:r>
          </a:p>
        </p:txBody>
      </p:sp>
      <p:sp>
        <p:nvSpPr>
          <p:cNvPr id="10" name="TextBox 10"/>
          <p:cNvSpPr txBox="1"/>
          <p:nvPr/>
        </p:nvSpPr>
        <p:spPr>
          <a:xfrm>
            <a:off x="1502303" y="6244590"/>
            <a:ext cx="6254035" cy="537845"/>
          </a:xfrm>
          <a:prstGeom prst="rect">
            <a:avLst/>
          </a:prstGeom>
        </p:spPr>
        <p:txBody>
          <a:bodyPr lIns="0" tIns="0" rIns="0" bIns="0" rtlCol="0" anchor="t">
            <a:spAutoFit/>
          </a:bodyPr>
          <a:lstStyle/>
          <a:p>
            <a:pPr>
              <a:lnSpc>
                <a:spcPts val="4420"/>
              </a:lnSpc>
            </a:pPr>
            <a:r>
              <a:rPr lang="en-US" sz="3400" spc="102">
                <a:solidFill>
                  <a:srgbClr val="845B44"/>
                </a:solidFill>
                <a:latin typeface="Nunito Bold Bold"/>
              </a:rPr>
              <a:t>THIẾT KẾ CƠ SỞ DỮ LIỆU</a:t>
            </a:r>
          </a:p>
        </p:txBody>
      </p:sp>
      <p:sp>
        <p:nvSpPr>
          <p:cNvPr id="11" name="TextBox 11"/>
          <p:cNvSpPr txBox="1"/>
          <p:nvPr/>
        </p:nvSpPr>
        <p:spPr>
          <a:xfrm>
            <a:off x="10975810" y="6244590"/>
            <a:ext cx="6254035" cy="537845"/>
          </a:xfrm>
          <a:prstGeom prst="rect">
            <a:avLst/>
          </a:prstGeom>
        </p:spPr>
        <p:txBody>
          <a:bodyPr lIns="0" tIns="0" rIns="0" bIns="0" rtlCol="0" anchor="t">
            <a:spAutoFit/>
          </a:bodyPr>
          <a:lstStyle/>
          <a:p>
            <a:pPr>
              <a:lnSpc>
                <a:spcPts val="4420"/>
              </a:lnSpc>
            </a:pPr>
            <a:r>
              <a:rPr lang="en-US" sz="3400" spc="102">
                <a:solidFill>
                  <a:srgbClr val="845B44"/>
                </a:solidFill>
                <a:latin typeface="Nunito Bold Bold"/>
              </a:rPr>
              <a:t>THIẾT KẾ GIAO DIỆN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0A89E"/>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flipH="1">
            <a:off x="8777388" y="0"/>
            <a:ext cx="10145554" cy="10287000"/>
          </a:xfrm>
          <a:prstGeom prst="rect">
            <a:avLst/>
          </a:prstGeom>
        </p:spPr>
      </p:pic>
      <p:graphicFrame>
        <p:nvGraphicFramePr>
          <p:cNvPr id="3" name="Table 3"/>
          <p:cNvGraphicFramePr>
            <a:graphicFrameLocks noGrp="1"/>
          </p:cNvGraphicFramePr>
          <p:nvPr/>
        </p:nvGraphicFramePr>
        <p:xfrm>
          <a:off x="1028700" y="3302155"/>
          <a:ext cx="7315200" cy="5676899"/>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1349819">
                <a:tc gridSpan="3">
                  <a:txBody>
                    <a:bodyPr/>
                    <a:lstStyle/>
                    <a:p>
                      <a:pPr algn="l">
                        <a:defRPr/>
                      </a:pPr>
                      <a:endParaRPr/>
                    </a:p>
                    <a:p>
                      <a:r>
                        <a:rPr lang="en-US"/>
                        <a:t>  DANHMUCSANPHAM</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tc hMerge="1">
                  <a:txBody>
                    <a:bodyPr/>
                    <a:lstStyle/>
                    <a:p>
                      <a:pPr algn="l">
                        <a:defRPr/>
                      </a:pPr>
                      <a:endParaRPr/>
                    </a:p>
                    <a:p>
                      <a:r>
                        <a:rPr lang="en-US"/>
                        <a:t>  DANHMUCSANPHAM</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tc hMerge="1">
                  <a:txBody>
                    <a:bodyPr/>
                    <a:lstStyle/>
                    <a:p>
                      <a:pPr algn="l">
                        <a:defRPr/>
                      </a:pPr>
                      <a:endParaRPr/>
                    </a:p>
                    <a:p>
                      <a:r>
                        <a:rPr lang="en-US"/>
                        <a:t>  DANHMUCSANPHAM</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extLst>
                  <a:ext uri="{0D108BD9-81ED-4DB2-BD59-A6C34878D82A}">
                    <a16:rowId xmlns:a16="http://schemas.microsoft.com/office/drawing/2014/main" val="10000"/>
                  </a:ext>
                </a:extLst>
              </a:tr>
              <a:tr h="1081770">
                <a:tc gridSpan="3">
                  <a:txBody>
                    <a:bodyPr/>
                    <a:lstStyle/>
                    <a:p>
                      <a:pPr algn="l">
                        <a:defRPr/>
                      </a:pPr>
                      <a:endParaRPr/>
                    </a:p>
                    <a:p>
                      <a:r>
                        <a:rPr lang="en-US"/>
                        <a:t>   Lưu danh mục của sản phẩm</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tc hMerge="1">
                  <a:txBody>
                    <a:bodyPr/>
                    <a:lstStyle/>
                    <a:p>
                      <a:pPr algn="l">
                        <a:defRPr/>
                      </a:pPr>
                      <a:endParaRPr/>
                    </a:p>
                    <a:p>
                      <a:r>
                        <a:rPr lang="en-US"/>
                        <a:t>   Lưu danh mục của sản phẩm</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tc hMerge="1">
                  <a:txBody>
                    <a:bodyPr/>
                    <a:lstStyle/>
                    <a:p>
                      <a:pPr algn="l">
                        <a:defRPr/>
                      </a:pPr>
                      <a:endParaRPr/>
                    </a:p>
                    <a:p>
                      <a:r>
                        <a:rPr lang="en-US"/>
                        <a:t>   Lưu danh mục của sản phẩm</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extLst>
                  <a:ext uri="{0D108BD9-81ED-4DB2-BD59-A6C34878D82A}">
                    <a16:rowId xmlns:a16="http://schemas.microsoft.com/office/drawing/2014/main" val="10001"/>
                  </a:ext>
                </a:extLst>
              </a:tr>
              <a:tr h="1081770">
                <a:tc>
                  <a:txBody>
                    <a:bodyPr/>
                    <a:lstStyle/>
                    <a:p>
                      <a:pPr algn="l">
                        <a:defRPr/>
                      </a:pPr>
                      <a:endParaRPr/>
                    </a:p>
                    <a:p>
                      <a:r>
                        <a:rPr lang="en-US"/>
                        <a:t>  Tên thuộc tính</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tc>
                  <a:txBody>
                    <a:bodyPr/>
                    <a:lstStyle/>
                    <a:p>
                      <a:pPr algn="l">
                        <a:defRPr/>
                      </a:pPr>
                      <a:endParaRPr/>
                    </a:p>
                    <a:p>
                      <a:r>
                        <a:rPr lang="en-US"/>
                        <a:t>  Kiểu dữ liệu </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tc>
                  <a:txBody>
                    <a:bodyPr/>
                    <a:lstStyle/>
                    <a:p>
                      <a:pPr algn="l">
                        <a:defRPr/>
                      </a:pPr>
                      <a:endParaRPr/>
                    </a:p>
                    <a:p>
                      <a:r>
                        <a:rPr lang="en-US"/>
                        <a:t>  Mô tả</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extLst>
                  <a:ext uri="{0D108BD9-81ED-4DB2-BD59-A6C34878D82A}">
                    <a16:rowId xmlns:a16="http://schemas.microsoft.com/office/drawing/2014/main" val="10002"/>
                  </a:ext>
                </a:extLst>
              </a:tr>
              <a:tr h="1081770">
                <a:tc>
                  <a:txBody>
                    <a:bodyPr/>
                    <a:lstStyle/>
                    <a:p>
                      <a:pPr algn="l">
                        <a:defRPr/>
                      </a:pPr>
                      <a:endParaRPr/>
                    </a:p>
                    <a:p>
                      <a:r>
                        <a:rPr lang="en-US"/>
                        <a:t>  ID</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tc>
                  <a:txBody>
                    <a:bodyPr/>
                    <a:lstStyle/>
                    <a:p>
                      <a:pPr algn="l">
                        <a:defRPr/>
                      </a:pPr>
                      <a:endParaRPr/>
                    </a:p>
                    <a:p>
                      <a:r>
                        <a:rPr lang="en-US"/>
                        <a:t>  VARCHAR(10)</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tc>
                  <a:txBody>
                    <a:bodyPr/>
                    <a:lstStyle/>
                    <a:p>
                      <a:pPr algn="l">
                        <a:defRPr/>
                      </a:pPr>
                      <a:endParaRPr/>
                    </a:p>
                    <a:p>
                      <a:r>
                        <a:rPr lang="en-US"/>
                        <a:t>  Khóa chính</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extLst>
                  <a:ext uri="{0D108BD9-81ED-4DB2-BD59-A6C34878D82A}">
                    <a16:rowId xmlns:a16="http://schemas.microsoft.com/office/drawing/2014/main" val="10003"/>
                  </a:ext>
                </a:extLst>
              </a:tr>
              <a:tr h="1081770">
                <a:tc>
                  <a:txBody>
                    <a:bodyPr/>
                    <a:lstStyle/>
                    <a:p>
                      <a:pPr algn="l">
                        <a:defRPr/>
                      </a:pPr>
                      <a:endParaRPr/>
                    </a:p>
                    <a:p>
                      <a:r>
                        <a:rPr lang="en-US"/>
                        <a:t>  TEN</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tc>
                  <a:txBody>
                    <a:bodyPr/>
                    <a:lstStyle/>
                    <a:p>
                      <a:pPr algn="l">
                        <a:defRPr/>
                      </a:pPr>
                      <a:endParaRPr/>
                    </a:p>
                    <a:p>
                      <a:r>
                        <a:rPr lang="en-US"/>
                        <a:t>  NVARCHAR(100)</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tc>
                  <a:txBody>
                    <a:bodyPr/>
                    <a:lstStyle/>
                    <a:p>
                      <a:pPr algn="l">
                        <a:defRPr/>
                      </a:pPr>
                      <a:endParaRPr/>
                    </a:p>
                    <a:p>
                      <a:r>
                        <a:rPr lang="en-US"/>
                        <a:t>  Tên</a:t>
                      </a:r>
                    </a:p>
                    <a:p>
                      <a:r>
                        <a:rPr lang="en-US" sz="1200" spc="36">
                          <a:solidFill>
                            <a:srgbClr val="373330"/>
                          </a:solidFill>
                          <a:latin typeface="Nunito Bold"/>
                        </a:rPr>
                        <a:t>  </a:t>
                      </a:r>
                    </a:p>
                  </a:txBody>
                  <a:tcPr>
                    <a:lnL w="28575" cap="flat" cmpd="sng" algn="ctr">
                      <a:solidFill>
                        <a:srgbClr val="373330"/>
                      </a:solidFill>
                      <a:prstDash val="solid"/>
                      <a:round/>
                      <a:headEnd type="none" w="med" len="med"/>
                      <a:tailEnd type="none" w="med" len="med"/>
                    </a:lnL>
                    <a:lnR w="28575" cap="flat" cmpd="sng" algn="ctr">
                      <a:solidFill>
                        <a:srgbClr val="373330"/>
                      </a:solidFill>
                      <a:prstDash val="solid"/>
                      <a:round/>
                      <a:headEnd type="none" w="med" len="med"/>
                      <a:tailEnd type="none" w="med" len="med"/>
                    </a:lnR>
                    <a:lnT w="28575" cap="flat" cmpd="sng" algn="ctr">
                      <a:solidFill>
                        <a:srgbClr val="373330"/>
                      </a:solidFill>
                      <a:prstDash val="solid"/>
                      <a:round/>
                      <a:headEnd type="none" w="med" len="med"/>
                      <a:tailEnd type="none" w="med" len="med"/>
                    </a:lnT>
                    <a:lnB w="28575" cap="flat" cmpd="sng" algn="ctr">
                      <a:solidFill>
                        <a:srgbClr val="373330"/>
                      </a:solidFill>
                      <a:prstDash val="solid"/>
                      <a:round/>
                      <a:headEnd type="none" w="med" len="med"/>
                      <a:tailEnd type="none" w="med" len="med"/>
                    </a:lnB>
                    <a:solidFill>
                      <a:srgbClr val="F6F1EE"/>
                    </a:solidFill>
                  </a:tcPr>
                </a:tc>
                <a:extLst>
                  <a:ext uri="{0D108BD9-81ED-4DB2-BD59-A6C34878D82A}">
                    <a16:rowId xmlns:a16="http://schemas.microsoft.com/office/drawing/2014/main" val="10004"/>
                  </a:ext>
                </a:extLst>
              </a:tr>
            </a:tbl>
          </a:graphicData>
        </a:graphic>
      </p:graphicFrame>
      <p:graphicFrame>
        <p:nvGraphicFramePr>
          <p:cNvPr id="4" name="Table 4"/>
          <p:cNvGraphicFramePr>
            <a:graphicFrameLocks noGrp="1"/>
          </p:cNvGraphicFramePr>
          <p:nvPr/>
        </p:nvGraphicFramePr>
        <p:xfrm>
          <a:off x="10192565" y="2204821"/>
          <a:ext cx="7315200" cy="7734303"/>
        </p:xfrm>
        <a:graphic>
          <a:graphicData uri="http://schemas.openxmlformats.org/drawingml/2006/table">
            <a:tbl>
              <a:tblPr/>
              <a:tblGrid>
                <a:gridCol w="2438400">
                  <a:extLst>
                    <a:ext uri="{9D8B030D-6E8A-4147-A177-3AD203B41FA5}">
                      <a16:colId xmlns:a16="http://schemas.microsoft.com/office/drawing/2014/main" val="20000"/>
                    </a:ext>
                  </a:extLst>
                </a:gridCol>
                <a:gridCol w="2438400">
                  <a:extLst>
                    <a:ext uri="{9D8B030D-6E8A-4147-A177-3AD203B41FA5}">
                      <a16:colId xmlns:a16="http://schemas.microsoft.com/office/drawing/2014/main" val="20001"/>
                    </a:ext>
                  </a:extLst>
                </a:gridCol>
                <a:gridCol w="2438400">
                  <a:extLst>
                    <a:ext uri="{9D8B030D-6E8A-4147-A177-3AD203B41FA5}">
                      <a16:colId xmlns:a16="http://schemas.microsoft.com/office/drawing/2014/main" val="20002"/>
                    </a:ext>
                  </a:extLst>
                </a:gridCol>
              </a:tblGrid>
              <a:tr h="859367">
                <a:tc gridSpan="3">
                  <a:txBody>
                    <a:bodyPr/>
                    <a:lstStyle/>
                    <a:p>
                      <a:pPr algn="l">
                        <a:defRPr/>
                      </a:pPr>
                      <a:endParaRPr/>
                    </a:p>
                    <a:p>
                      <a:r>
                        <a:rPr lang="en-US"/>
                        <a:t>  EVENT</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hMerge="1">
                  <a:txBody>
                    <a:bodyPr/>
                    <a:lstStyle/>
                    <a:p>
                      <a:pPr algn="l">
                        <a:defRPr/>
                      </a:pPr>
                      <a:endParaRPr/>
                    </a:p>
                    <a:p>
                      <a:r>
                        <a:rPr lang="en-US"/>
                        <a:t>  EVENT</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hMerge="1">
                  <a:txBody>
                    <a:bodyPr/>
                    <a:lstStyle/>
                    <a:p>
                      <a:pPr algn="l">
                        <a:defRPr/>
                      </a:pPr>
                      <a:endParaRPr/>
                    </a:p>
                    <a:p>
                      <a:r>
                        <a:rPr lang="en-US"/>
                        <a:t>  EVENT</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extLst>
                  <a:ext uri="{0D108BD9-81ED-4DB2-BD59-A6C34878D82A}">
                    <a16:rowId xmlns:a16="http://schemas.microsoft.com/office/drawing/2014/main" val="10000"/>
                  </a:ext>
                </a:extLst>
              </a:tr>
              <a:tr h="859367">
                <a:tc gridSpan="3">
                  <a:txBody>
                    <a:bodyPr/>
                    <a:lstStyle/>
                    <a:p>
                      <a:pPr algn="l">
                        <a:defRPr/>
                      </a:pPr>
                      <a:endParaRPr/>
                    </a:p>
                    <a:p>
                      <a:r>
                        <a:rPr lang="en-US"/>
                        <a:t>  Lưu danh sách sự kiện</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hMerge="1">
                  <a:txBody>
                    <a:bodyPr/>
                    <a:lstStyle/>
                    <a:p>
                      <a:pPr algn="l">
                        <a:defRPr/>
                      </a:pPr>
                      <a:endParaRPr/>
                    </a:p>
                    <a:p>
                      <a:r>
                        <a:rPr lang="en-US"/>
                        <a:t>  Lưu danh sách sự kiện</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hMerge="1">
                  <a:txBody>
                    <a:bodyPr/>
                    <a:lstStyle/>
                    <a:p>
                      <a:pPr algn="l">
                        <a:defRPr/>
                      </a:pPr>
                      <a:endParaRPr/>
                    </a:p>
                    <a:p>
                      <a:r>
                        <a:rPr lang="en-US"/>
                        <a:t>  Lưu danh sách sự kiện</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extLst>
                  <a:ext uri="{0D108BD9-81ED-4DB2-BD59-A6C34878D82A}">
                    <a16:rowId xmlns:a16="http://schemas.microsoft.com/office/drawing/2014/main" val="10001"/>
                  </a:ext>
                </a:extLst>
              </a:tr>
              <a:tr h="859367">
                <a:tc>
                  <a:txBody>
                    <a:bodyPr/>
                    <a:lstStyle/>
                    <a:p>
                      <a:pPr algn="l">
                        <a:defRPr/>
                      </a:pPr>
                      <a:endParaRPr/>
                    </a:p>
                    <a:p>
                      <a:r>
                        <a:rPr lang="en-US"/>
                        <a:t>  Tên thuộc tính</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Kiểu dữ liệu</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Mô tả</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extLst>
                  <a:ext uri="{0D108BD9-81ED-4DB2-BD59-A6C34878D82A}">
                    <a16:rowId xmlns:a16="http://schemas.microsoft.com/office/drawing/2014/main" val="10002"/>
                  </a:ext>
                </a:extLst>
              </a:tr>
              <a:tr h="859367">
                <a:tc>
                  <a:txBody>
                    <a:bodyPr/>
                    <a:lstStyle/>
                    <a:p>
                      <a:pPr algn="l">
                        <a:defRPr/>
                      </a:pPr>
                      <a:endParaRPr/>
                    </a:p>
                    <a:p>
                      <a:r>
                        <a:rPr lang="en-US"/>
                        <a:t>  ID</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INT</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Khóa chính</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extLst>
                  <a:ext uri="{0D108BD9-81ED-4DB2-BD59-A6C34878D82A}">
                    <a16:rowId xmlns:a16="http://schemas.microsoft.com/office/drawing/2014/main" val="10003"/>
                  </a:ext>
                </a:extLst>
              </a:tr>
              <a:tr h="859367">
                <a:tc>
                  <a:txBody>
                    <a:bodyPr/>
                    <a:lstStyle/>
                    <a:p>
                      <a:pPr algn="l">
                        <a:defRPr/>
                      </a:pPr>
                      <a:endParaRPr/>
                    </a:p>
                    <a:p>
                      <a:r>
                        <a:rPr lang="en-US"/>
                        <a:t>  TEN</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NVARCHAR(100)</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Tên</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extLst>
                  <a:ext uri="{0D108BD9-81ED-4DB2-BD59-A6C34878D82A}">
                    <a16:rowId xmlns:a16="http://schemas.microsoft.com/office/drawing/2014/main" val="10004"/>
                  </a:ext>
                </a:extLst>
              </a:tr>
              <a:tr h="859367">
                <a:tc>
                  <a:txBody>
                    <a:bodyPr/>
                    <a:lstStyle/>
                    <a:p>
                      <a:pPr algn="l">
                        <a:defRPr/>
                      </a:pPr>
                      <a:endParaRPr/>
                    </a:p>
                    <a:p>
                      <a:r>
                        <a:rPr lang="en-US"/>
                        <a:t>  MOTA</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NVARCHAR(100)</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Mô tả</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extLst>
                  <a:ext uri="{0D108BD9-81ED-4DB2-BD59-A6C34878D82A}">
                    <a16:rowId xmlns:a16="http://schemas.microsoft.com/office/drawing/2014/main" val="10005"/>
                  </a:ext>
                </a:extLst>
              </a:tr>
              <a:tr h="859367">
                <a:tc>
                  <a:txBody>
                    <a:bodyPr/>
                    <a:lstStyle/>
                    <a:p>
                      <a:pPr algn="l">
                        <a:defRPr/>
                      </a:pPr>
                      <a:endParaRPr/>
                    </a:p>
                    <a:p>
                      <a:r>
                        <a:rPr lang="en-US"/>
                        <a:t>  GIAMGIA</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INT</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Giảm giá (%)</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extLst>
                  <a:ext uri="{0D108BD9-81ED-4DB2-BD59-A6C34878D82A}">
                    <a16:rowId xmlns:a16="http://schemas.microsoft.com/office/drawing/2014/main" val="10006"/>
                  </a:ext>
                </a:extLst>
              </a:tr>
              <a:tr h="859367">
                <a:tc>
                  <a:txBody>
                    <a:bodyPr/>
                    <a:lstStyle/>
                    <a:p>
                      <a:pPr algn="l">
                        <a:defRPr/>
                      </a:pPr>
                      <a:endParaRPr/>
                    </a:p>
                    <a:p>
                      <a:r>
                        <a:rPr lang="en-US"/>
                        <a:t>  THOIGIANBATDAU</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DATETIME</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Thời gian bắt đầu </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extLst>
                  <a:ext uri="{0D108BD9-81ED-4DB2-BD59-A6C34878D82A}">
                    <a16:rowId xmlns:a16="http://schemas.microsoft.com/office/drawing/2014/main" val="10007"/>
                  </a:ext>
                </a:extLst>
              </a:tr>
              <a:tr h="859367">
                <a:tc>
                  <a:txBody>
                    <a:bodyPr/>
                    <a:lstStyle/>
                    <a:p>
                      <a:pPr algn="l">
                        <a:defRPr/>
                      </a:pPr>
                      <a:endParaRPr/>
                    </a:p>
                    <a:p>
                      <a:r>
                        <a:rPr lang="en-US"/>
                        <a:t>  THOIGIANKETTHUC</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DATETIME</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tc>
                  <a:txBody>
                    <a:bodyPr/>
                    <a:lstStyle/>
                    <a:p>
                      <a:pPr algn="l">
                        <a:defRPr/>
                      </a:pPr>
                      <a:endParaRPr/>
                    </a:p>
                    <a:p>
                      <a:r>
                        <a:rPr lang="en-US"/>
                        <a:t>  Thời gian kết thúc</a:t>
                      </a:r>
                    </a:p>
                    <a:p>
                      <a:r>
                        <a:rPr lang="en-US" sz="999" spc="29">
                          <a:solidFill>
                            <a:srgbClr val="373330"/>
                          </a:solidFill>
                          <a:latin typeface="Nunito Bold"/>
                        </a:rPr>
                        <a:t>  </a:t>
                      </a:r>
                    </a:p>
                  </a:txBody>
                  <a:tcPr>
                    <a:lnL w="19050" cap="flat" cmpd="sng" algn="ctr">
                      <a:solidFill>
                        <a:srgbClr val="373330"/>
                      </a:solidFill>
                      <a:prstDash val="solid"/>
                      <a:round/>
                      <a:headEnd type="none" w="med" len="med"/>
                      <a:tailEnd type="none" w="med" len="med"/>
                    </a:lnL>
                    <a:lnR w="19050" cap="flat" cmpd="sng" algn="ctr">
                      <a:solidFill>
                        <a:srgbClr val="373330"/>
                      </a:solidFill>
                      <a:prstDash val="solid"/>
                      <a:round/>
                      <a:headEnd type="none" w="med" len="med"/>
                      <a:tailEnd type="none" w="med" len="med"/>
                    </a:lnR>
                    <a:lnT w="19050" cap="flat" cmpd="sng" algn="ctr">
                      <a:solidFill>
                        <a:srgbClr val="373330"/>
                      </a:solidFill>
                      <a:prstDash val="solid"/>
                      <a:round/>
                      <a:headEnd type="none" w="med" len="med"/>
                      <a:tailEnd type="none" w="med" len="med"/>
                    </a:lnT>
                    <a:lnB w="19050" cap="flat" cmpd="sng" algn="ctr">
                      <a:solidFill>
                        <a:srgbClr val="373330"/>
                      </a:solidFill>
                      <a:prstDash val="solid"/>
                      <a:round/>
                      <a:headEnd type="none" w="med" len="med"/>
                      <a:tailEnd type="none" w="med" len="med"/>
                    </a:lnB>
                  </a:tcPr>
                </a:tc>
                <a:extLst>
                  <a:ext uri="{0D108BD9-81ED-4DB2-BD59-A6C34878D82A}">
                    <a16:rowId xmlns:a16="http://schemas.microsoft.com/office/drawing/2014/main" val="10008"/>
                  </a:ext>
                </a:extLst>
              </a:tr>
            </a:tbl>
          </a:graphicData>
        </a:graphic>
      </p:graphicFrame>
      <p:sp>
        <p:nvSpPr>
          <p:cNvPr id="5" name="TextBox 5"/>
          <p:cNvSpPr txBox="1"/>
          <p:nvPr/>
        </p:nvSpPr>
        <p:spPr>
          <a:xfrm>
            <a:off x="3384328" y="430677"/>
            <a:ext cx="9919144" cy="1774144"/>
          </a:xfrm>
          <a:prstGeom prst="rect">
            <a:avLst/>
          </a:prstGeom>
        </p:spPr>
        <p:txBody>
          <a:bodyPr lIns="0" tIns="0" rIns="0" bIns="0" rtlCol="0" anchor="t">
            <a:spAutoFit/>
          </a:bodyPr>
          <a:lstStyle/>
          <a:p>
            <a:pPr algn="ctr">
              <a:lnSpc>
                <a:spcPts val="8595"/>
              </a:lnSpc>
            </a:pPr>
            <a:r>
              <a:rPr lang="en-US" sz="8595">
                <a:solidFill>
                  <a:srgbClr val="373330"/>
                </a:solidFill>
                <a:latin typeface="Baloo"/>
              </a:rPr>
              <a:t>Danh sách các bảng</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TotalTime>
  <Words>2875</Words>
  <Application>Microsoft Office PowerPoint</Application>
  <PresentationFormat>Custom</PresentationFormat>
  <Paragraphs>1305</Paragraphs>
  <Slides>43</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43</vt:i4>
      </vt:variant>
    </vt:vector>
  </HeadingPairs>
  <TitlesOfParts>
    <vt:vector size="53" baseType="lpstr">
      <vt:lpstr>Arial</vt:lpstr>
      <vt:lpstr>Baloo</vt:lpstr>
      <vt:lpstr>Montserrat</vt:lpstr>
      <vt:lpstr>Jua</vt:lpstr>
      <vt:lpstr>Montserrat Extra-Bold</vt:lpstr>
      <vt:lpstr>Calibri</vt:lpstr>
      <vt:lpstr>Nunito Bold Bold</vt:lpstr>
      <vt:lpstr>Nunito Bold</vt:lpstr>
      <vt:lpstr>Montserrat Semi-Bold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Brown Playful Doodle Cute Coffee Shop Company Profile Presentation</dc:title>
  <dc:creator>Asus</dc:creator>
  <cp:lastModifiedBy>LE VAN THINH</cp:lastModifiedBy>
  <cp:revision>7</cp:revision>
  <dcterms:created xsi:type="dcterms:W3CDTF">2006-08-16T00:00:00Z</dcterms:created>
  <dcterms:modified xsi:type="dcterms:W3CDTF">2022-12-03T17:51:06Z</dcterms:modified>
  <dc:identifier>DAFTrgVvlIU</dc:identifier>
</cp:coreProperties>
</file>